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1" r:id="rId2"/>
  </p:sldMasterIdLst>
  <p:notesMasterIdLst>
    <p:notesMasterId r:id="rId37"/>
  </p:notesMasterIdLst>
  <p:sldIdLst>
    <p:sldId id="278" r:id="rId3"/>
    <p:sldId id="279" r:id="rId4"/>
    <p:sldId id="281" r:id="rId5"/>
    <p:sldId id="300" r:id="rId6"/>
    <p:sldId id="280" r:id="rId7"/>
    <p:sldId id="259" r:id="rId8"/>
    <p:sldId id="301" r:id="rId9"/>
    <p:sldId id="261" r:id="rId10"/>
    <p:sldId id="263" r:id="rId11"/>
    <p:sldId id="257" r:id="rId12"/>
    <p:sldId id="298" r:id="rId13"/>
    <p:sldId id="262" r:id="rId14"/>
    <p:sldId id="283" r:id="rId15"/>
    <p:sldId id="286" r:id="rId16"/>
    <p:sldId id="284" r:id="rId17"/>
    <p:sldId id="264" r:id="rId18"/>
    <p:sldId id="265" r:id="rId19"/>
    <p:sldId id="266" r:id="rId20"/>
    <p:sldId id="275" r:id="rId21"/>
    <p:sldId id="267" r:id="rId22"/>
    <p:sldId id="268" r:id="rId23"/>
    <p:sldId id="288" r:id="rId24"/>
    <p:sldId id="270" r:id="rId25"/>
    <p:sldId id="289" r:id="rId26"/>
    <p:sldId id="271" r:id="rId27"/>
    <p:sldId id="272" r:id="rId28"/>
    <p:sldId id="273" r:id="rId29"/>
    <p:sldId id="299" r:id="rId30"/>
    <p:sldId id="276" r:id="rId31"/>
    <p:sldId id="292" r:id="rId32"/>
    <p:sldId id="293" r:id="rId33"/>
    <p:sldId id="295" r:id="rId34"/>
    <p:sldId id="294" r:id="rId35"/>
    <p:sldId id="296" r:id="rId36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0000"/>
    <a:srgbClr val="336600"/>
    <a:srgbClr val="A50021"/>
    <a:srgbClr val="CC0000"/>
    <a:srgbClr val="7E002A"/>
    <a:srgbClr val="68A141"/>
    <a:srgbClr val="71AF47"/>
    <a:srgbClr val="5B9BD5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3416" autoAdjust="0"/>
  </p:normalViewPr>
  <p:slideViewPr>
    <p:cSldViewPr snapToGrid="0">
      <p:cViewPr varScale="1">
        <p:scale>
          <a:sx n="111" d="100"/>
          <a:sy n="111" d="100"/>
        </p:scale>
        <p:origin x="9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2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552BA-0988-40DD-8611-F71B98CDE91A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DB54D-F126-42A3-96F3-52BD369CBE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342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73788" y="5186075"/>
            <a:ext cx="5390305" cy="4243154"/>
          </a:xfrm>
          <a:prstGeom prst="rect">
            <a:avLst/>
          </a:prstGeom>
        </p:spPr>
        <p:txBody>
          <a:bodyPr/>
          <a:lstStyle/>
          <a:p>
            <a:endParaRPr lang="es-E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6834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525588" y="1241425"/>
            <a:ext cx="3665537" cy="27495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712183" y="4099315"/>
            <a:ext cx="5390305" cy="5659886"/>
          </a:xfrm>
          <a:prstGeom prst="rect">
            <a:avLst/>
          </a:prstGeom>
        </p:spPr>
        <p:txBody>
          <a:bodyPr/>
          <a:lstStyle/>
          <a:p>
            <a:pPr algn="just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1058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79768" y="4706536"/>
            <a:ext cx="5438140" cy="4606581"/>
          </a:xfrm>
        </p:spPr>
        <p:txBody>
          <a:bodyPr/>
          <a:lstStyle/>
          <a:p>
            <a:pPr lvl="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endParaRPr lang="es-E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4046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12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706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84288"/>
            <a:ext cx="4464050" cy="3349625"/>
          </a:xfrm>
        </p:spPr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13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157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14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41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15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418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507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17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76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18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121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4275" y="1241425"/>
            <a:ext cx="4465638" cy="3349625"/>
          </a:xfrm>
        </p:spPr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19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11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73788" y="5186075"/>
            <a:ext cx="5390305" cy="4243154"/>
          </a:xfrm>
          <a:prstGeom prst="rect">
            <a:avLst/>
          </a:prstGeom>
        </p:spPr>
        <p:txBody>
          <a:bodyPr/>
          <a:lstStyle/>
          <a:p>
            <a:endParaRPr lang="es-E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17320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20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1556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21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7297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22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0409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23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11292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24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178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25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5403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26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0738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27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59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490663" y="1241425"/>
            <a:ext cx="3822700" cy="2868613"/>
          </a:xfrm>
        </p:spPr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28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1291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29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1935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73788" y="5186075"/>
            <a:ext cx="5390305" cy="4243154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endParaRPr lang="es-ES" sz="1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24479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30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03110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31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9285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563688" y="1241425"/>
            <a:ext cx="3795712" cy="2847975"/>
          </a:xfrm>
        </p:spPr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32</a:t>
            </a:fld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87908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33</a:t>
            </a:fld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973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316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sz="1200" b="1" baseline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527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703685" y="4829337"/>
            <a:ext cx="5390305" cy="4797434"/>
          </a:xfrm>
          <a:prstGeom prst="rect">
            <a:avLst/>
          </a:prstGeom>
        </p:spPr>
        <p:txBody>
          <a:bodyPr/>
          <a:lstStyle/>
          <a:p>
            <a:endParaRPr lang="es-ES" sz="1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534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41425"/>
            <a:ext cx="4300538" cy="32258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703685" y="4628654"/>
            <a:ext cx="5390305" cy="4939095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C5E48F-372C-45EE-A6B2-92DD4CFA9A13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0039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747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79768" y="4777194"/>
            <a:ext cx="5438140" cy="4814709"/>
          </a:xfrm>
        </p:spPr>
        <p:txBody>
          <a:bodyPr/>
          <a:lstStyle/>
          <a:p>
            <a:pPr algn="just"/>
            <a:endParaRPr lang="es-ES" sz="13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8</a:t>
            </a:fld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385933" y="3081410"/>
            <a:ext cx="2620273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" dirty="0" smtClean="0">
                <a:latin typeface="Arial" panose="020B0604020202020204" pitchFamily="34" charset="0"/>
                <a:cs typeface="Arial" panose="020B0604020202020204" pitchFamily="34" charset="0"/>
              </a:rPr>
              <a:t>INE. Encuesta sobre uso del agua en el sector agrario</a:t>
            </a:r>
            <a:endParaRPr lang="es-E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061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DB54D-F126-42A3-96F3-52BD369CBEC4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6630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000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8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24190">
              <a:spcBef>
                <a:spcPts val="111"/>
              </a:spcBef>
            </a:pPr>
            <a:fld id="{81D60167-4931-47E6-BA6A-407CBD079E47}" type="slidenum">
              <a:rPr lang="es-ES" smtClean="0"/>
              <a:pPr marL="24190">
                <a:spcBef>
                  <a:spcPts val="111"/>
                </a:spcBef>
              </a:pPr>
              <a:t>‹Nº›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/>
          <a:srcRect l="10422" t="11920" r="81620" b="74665"/>
          <a:stretch/>
        </p:blipFill>
        <p:spPr>
          <a:xfrm>
            <a:off x="7886835" y="24814"/>
            <a:ext cx="727656" cy="8178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3"/>
          <a:srcRect l="7534" t="18520" r="69367" b="71762"/>
          <a:stretch/>
        </p:blipFill>
        <p:spPr>
          <a:xfrm>
            <a:off x="4656564" y="-21206"/>
            <a:ext cx="3079735" cy="863828"/>
          </a:xfrm>
          <a:prstGeom prst="rect">
            <a:avLst/>
          </a:prstGeom>
        </p:spPr>
      </p:pic>
      <p:pic>
        <p:nvPicPr>
          <p:cNvPr id="9" name="Imagen 8" descr="C:\Users\at_sgrea1\AppData\Roaming\PixelMetrics\CaptureWiz\LastCaptures\2020-03-03_13-59-12-601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184451" cy="6420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12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1474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5652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276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242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499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163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9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8952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83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5353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8465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258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59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94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22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1774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6" name="Imagen 5" descr="C:\Users\at_sgrea1\AppData\Roaming\PixelMetrics\CaptureWiz\LastCaptures\2020-03-03_13-59-12-601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184451" cy="642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3"/>
          <a:srcRect l="10422" t="11920" r="81620" b="74665"/>
          <a:stretch/>
        </p:blipFill>
        <p:spPr>
          <a:xfrm>
            <a:off x="7886835" y="24814"/>
            <a:ext cx="727656" cy="81780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4"/>
          <a:srcRect l="7534" t="18520" r="69367" b="71762"/>
          <a:stretch/>
        </p:blipFill>
        <p:spPr>
          <a:xfrm>
            <a:off x="3837857" y="24814"/>
            <a:ext cx="3079735" cy="86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91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68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AB311-CFBB-4FD9-A5EF-28B99599F97D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2FC4A-1A1F-4CAE-95C3-1F5BD84E7C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56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6" r:id="rId7"/>
    <p:sldLayoutId id="2147483715" r:id="rId8"/>
    <p:sldLayoutId id="2147483717" r:id="rId9"/>
    <p:sldLayoutId id="2147483720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49DDD-E049-4778-AE55-389917E2B068}" type="datetimeFigureOut">
              <a:rPr lang="es-ES" smtClean="0"/>
              <a:t>30/05/2022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D26A6-2641-4751-9465-6B4B267483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68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625600" y="1948465"/>
            <a:ext cx="57314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 smtClean="0">
                <a:solidFill>
                  <a:schemeClr val="bg1"/>
                </a:solidFill>
              </a:rPr>
              <a:t>LA SOSTENIBILIDAD AMBIENTAL DEL REGADÍO</a:t>
            </a:r>
            <a:endParaRPr lang="es-ES" sz="4800" b="1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72565" y="6311153"/>
            <a:ext cx="788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Subdirección General de Regadíos, Caminos Naturales e Infraestructuras Rurales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3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r246te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t="1800" r="4514" b="2175"/>
          <a:stretch/>
        </p:blipFill>
        <p:spPr bwMode="auto">
          <a:xfrm>
            <a:off x="1726676" y="1967326"/>
            <a:ext cx="4843436" cy="415589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44000">
                <a:schemeClr val="accent3">
                  <a:lumMod val="45000"/>
                  <a:lumOff val="55000"/>
                </a:schemeClr>
              </a:gs>
              <a:gs pos="68000">
                <a:schemeClr val="accent3">
                  <a:lumMod val="45000"/>
                  <a:lumOff val="55000"/>
                </a:schemeClr>
              </a:gs>
              <a:gs pos="98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33745" y="2202406"/>
            <a:ext cx="2118209" cy="61767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Fijación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la población al medio rural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reduciendo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procesos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despoblamiento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204599" y="2892342"/>
            <a:ext cx="2482263" cy="61767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Gran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capacidad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para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generar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empleo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directo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,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triplicando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el que genera el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secano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por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término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medio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04007" y="3691228"/>
            <a:ext cx="2163839" cy="61767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Generar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empleo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mayor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cualificación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con el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uso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las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nuevas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tecnologías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938968" y="1833606"/>
            <a:ext cx="2078706" cy="2674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Vertebración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del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territorio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01784" y="4825571"/>
            <a:ext cx="2124602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Mejora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calidad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vida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en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el medio rural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1306645" y="5293189"/>
            <a:ext cx="1574033" cy="2674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Ecosistemas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asociados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6174398" y="4613420"/>
            <a:ext cx="1814810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Prevención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sobre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erosion y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desertificación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5770650" y="4110083"/>
            <a:ext cx="1988939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Diversifica</a:t>
            </a:r>
            <a:r>
              <a:rPr lang="en-U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US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rentas</a:t>
            </a:r>
            <a:r>
              <a:rPr lang="en-U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al </a:t>
            </a:r>
            <a:r>
              <a:rPr lang="en-US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permitir</a:t>
            </a:r>
            <a:r>
              <a:rPr lang="en-U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mayor </a:t>
            </a:r>
            <a:r>
              <a:rPr lang="en-US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rotación</a:t>
            </a:r>
            <a:r>
              <a:rPr lang="en-U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los </a:t>
            </a:r>
            <a:r>
              <a:rPr lang="en-US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cultivos</a:t>
            </a:r>
            <a:endParaRPr lang="es-ES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6525143" y="3682891"/>
            <a:ext cx="1919593" cy="26744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Mantenimiento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renta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6202827" y="2872214"/>
            <a:ext cx="2570654" cy="61767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Una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hectárea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regadío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produce 6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veces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más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que una de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secano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,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generando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una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renta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smtClean="0">
                <a:solidFill>
                  <a:srgbClr val="000066"/>
                </a:solidFill>
                <a:latin typeface="Calibri" panose="020F0502020204030204" pitchFamily="34" charset="0"/>
              </a:rPr>
              <a:t>5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veces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superior</a:t>
            </a:r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6068772" y="1845421"/>
            <a:ext cx="2704709" cy="79278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En la actualidad, las producciones de regadío aportan el </a:t>
            </a:r>
            <a:r>
              <a:rPr lang="en-U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65% </a:t>
            </a:r>
            <a:r>
              <a:rPr lang="es-ES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de la producción final vegetal, ocupando solo el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22 % de 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supeficie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labrada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873336" y="4396788"/>
            <a:ext cx="1378618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Motor de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desarrollo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7"/>
          <p:cNvSpPr>
            <a:spLocks noChangeArrowheads="1"/>
          </p:cNvSpPr>
          <p:nvPr/>
        </p:nvSpPr>
        <p:spPr bwMode="auto">
          <a:xfrm>
            <a:off x="5617736" y="5087995"/>
            <a:ext cx="1814810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Soporte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de 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agroindustria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5616275" y="5565407"/>
            <a:ext cx="2372933" cy="44255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CCC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agroindustria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representa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el  20% de la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industria</a:t>
            </a:r>
            <a:r>
              <a:rPr lang="en-GB" altLang="es-ES" sz="1138" b="1" i="1" dirty="0">
                <a:solidFill>
                  <a:srgbClr val="000066"/>
                </a:solidFill>
                <a:latin typeface="Calibri" panose="020F0502020204030204" pitchFamily="34" charset="0"/>
              </a:rPr>
              <a:t> </a:t>
            </a:r>
            <a:r>
              <a:rPr lang="en-GB" altLang="es-ES" sz="1138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nacional</a:t>
            </a:r>
            <a:endParaRPr lang="en-GB" altLang="es-ES" sz="1138" b="1" i="1" dirty="0">
              <a:solidFill>
                <a:srgbClr val="000066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9770" y="2284323"/>
            <a:ext cx="8561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Modernizar para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AHORRAR AGUA O SER MÁS EFICIENTE EN EL USO DE LA ENERGÍA.</a:t>
            </a:r>
            <a:endParaRPr lang="es-ES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Nuevo reto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GARANTIZAR LA SOSTENIBILIDAD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   DEL REGADÍO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11</a:t>
            </a:fld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316576" y="1067946"/>
            <a:ext cx="6036456" cy="430887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Desarrollo Sostenible, Turbina Eól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7" y="4454525"/>
            <a:ext cx="3105151" cy="190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63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12</a:t>
            </a:fld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100603" y="1878265"/>
            <a:ext cx="2870294" cy="833663"/>
          </a:xfrm>
          <a:prstGeom prst="rect">
            <a:avLst/>
          </a:prstGeom>
          <a:solidFill>
            <a:srgbClr val="5B9BD5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08000" bIns="108000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s-ES" sz="2000" b="1" dirty="0" smtClean="0">
                <a:solidFill>
                  <a:schemeClr val="bg1"/>
                </a:solidFill>
              </a:rPr>
              <a:t>Nuevos requisitos medioambientales  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54238" y="3657609"/>
            <a:ext cx="3295934" cy="1125941"/>
          </a:xfrm>
          <a:prstGeom prst="rect">
            <a:avLst/>
          </a:prstGeom>
          <a:effectLst>
            <a:outerShdw blurRad="50800" dist="177800" dir="2700000" algn="tl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92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PAC 2023-2027.</a:t>
            </a:r>
          </a:p>
          <a:p>
            <a:pPr algn="ctr"/>
            <a:r>
              <a:rPr lang="es-ES" sz="2000" b="1" dirty="0" smtClean="0"/>
              <a:t>Plan Estratégico de la PAC.</a:t>
            </a:r>
            <a:endParaRPr lang="es-ES" sz="2000" b="1" dirty="0"/>
          </a:p>
        </p:txBody>
      </p:sp>
      <p:sp>
        <p:nvSpPr>
          <p:cNvPr id="10" name="Rectángulo 9"/>
          <p:cNvSpPr/>
          <p:nvPr/>
        </p:nvSpPr>
        <p:spPr>
          <a:xfrm>
            <a:off x="4960961" y="3657608"/>
            <a:ext cx="3554389" cy="1125941"/>
          </a:xfrm>
          <a:prstGeom prst="rect">
            <a:avLst/>
          </a:prstGeom>
          <a:effectLst>
            <a:outerShdw blurRad="50800" dist="177800" dir="2700000" algn="tl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  <a:scene3d>
            <a:camera prst="orthographicFront">
              <a:rot lat="0" lon="0" rev="0"/>
            </a:camera>
            <a:lightRig rig="threePt" dir="t">
              <a:rot lat="0" lon="0" rev="192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/>
              <a:t>Plan de Recuperación, Transformación y Resiliencia (PRTR)</a:t>
            </a:r>
            <a:endParaRPr lang="es-ES" sz="2000" b="1" dirty="0"/>
          </a:p>
        </p:txBody>
      </p:sp>
      <p:cxnSp>
        <p:nvCxnSpPr>
          <p:cNvPr id="12" name="Conector angular 11"/>
          <p:cNvCxnSpPr>
            <a:stCxn id="6" idx="2"/>
            <a:endCxn id="10" idx="0"/>
          </p:cNvCxnSpPr>
          <p:nvPr/>
        </p:nvCxnSpPr>
        <p:spPr>
          <a:xfrm rot="16200000" flipH="1">
            <a:off x="5164113" y="2083565"/>
            <a:ext cx="945680" cy="2202406"/>
          </a:xfrm>
          <a:prstGeom prst="bentConnector3">
            <a:avLst>
              <a:gd name="adj1" fmla="val 40619"/>
            </a:avLst>
          </a:prstGeom>
          <a:ln w="127000" cmpd="sng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r 13"/>
          <p:cNvCxnSpPr>
            <a:stCxn id="6" idx="2"/>
            <a:endCxn id="9" idx="0"/>
          </p:cNvCxnSpPr>
          <p:nvPr/>
        </p:nvCxnSpPr>
        <p:spPr>
          <a:xfrm rot="5400000">
            <a:off x="2946138" y="2067996"/>
            <a:ext cx="945681" cy="2233545"/>
          </a:xfrm>
          <a:prstGeom prst="bentConnector3">
            <a:avLst>
              <a:gd name="adj1" fmla="val 41341"/>
            </a:avLst>
          </a:prstGeom>
          <a:ln w="127000" cmpd="sng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/>
          <p:cNvSpPr/>
          <p:nvPr/>
        </p:nvSpPr>
        <p:spPr>
          <a:xfrm>
            <a:off x="3048144" y="5493225"/>
            <a:ext cx="2975212" cy="1141439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08000" bIns="108000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s-ES" sz="2000" b="1" dirty="0">
                <a:solidFill>
                  <a:schemeClr val="bg1"/>
                </a:solidFill>
              </a:rPr>
              <a:t>Condicionan la aprobación y ejecución de los proyectos</a:t>
            </a:r>
          </a:p>
        </p:txBody>
      </p:sp>
      <p:cxnSp>
        <p:nvCxnSpPr>
          <p:cNvPr id="20" name="Conector angular 19"/>
          <p:cNvCxnSpPr>
            <a:endCxn id="19" idx="3"/>
          </p:cNvCxnSpPr>
          <p:nvPr/>
        </p:nvCxnSpPr>
        <p:spPr>
          <a:xfrm rot="5400000">
            <a:off x="5740559" y="5066349"/>
            <a:ext cx="1280394" cy="714799"/>
          </a:xfrm>
          <a:prstGeom prst="bentConnector2">
            <a:avLst/>
          </a:prstGeom>
          <a:ln w="127000" cmpd="sng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angular 22"/>
          <p:cNvCxnSpPr>
            <a:stCxn id="9" idx="2"/>
            <a:endCxn id="19" idx="1"/>
          </p:cNvCxnSpPr>
          <p:nvPr/>
        </p:nvCxnSpPr>
        <p:spPr>
          <a:xfrm rot="16200000" flipH="1">
            <a:off x="2034977" y="5050777"/>
            <a:ext cx="1280395" cy="745939"/>
          </a:xfrm>
          <a:prstGeom prst="bentConnector2">
            <a:avLst/>
          </a:prstGeom>
          <a:ln w="127000" cmpd="sng"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13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38432" t="45578" r="33806" b="8414"/>
          <a:stretch/>
        </p:blipFill>
        <p:spPr>
          <a:xfrm>
            <a:off x="221040" y="2183637"/>
            <a:ext cx="2538483" cy="280461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47565" y="1721972"/>
            <a:ext cx="2085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336600"/>
                </a:solidFill>
              </a:rPr>
              <a:t>PAC 2023-2027</a:t>
            </a:r>
            <a:endParaRPr lang="es-ES" sz="2400" b="1" dirty="0">
              <a:solidFill>
                <a:srgbClr val="336600"/>
              </a:solidFill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2811435" y="2770490"/>
            <a:ext cx="996289" cy="859809"/>
          </a:xfrm>
          <a:prstGeom prst="rightArrow">
            <a:avLst/>
          </a:prstGeom>
          <a:solidFill>
            <a:srgbClr val="68A141"/>
          </a:solidFill>
          <a:ln>
            <a:noFill/>
          </a:ln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s-ES" sz="2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859636" y="2042700"/>
            <a:ext cx="5113766" cy="42934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336600"/>
                </a:solidFill>
              </a:defRPr>
            </a:lvl1pPr>
          </a:lstStyle>
          <a:p>
            <a:pPr algn="just"/>
            <a:r>
              <a:rPr lang="es-ES" sz="2300" dirty="0"/>
              <a:t>Reglamento (UE) </a:t>
            </a:r>
            <a:r>
              <a:rPr lang="es-ES" sz="2300" dirty="0" smtClean="0"/>
              <a:t>2021/2115. Artículo 74</a:t>
            </a:r>
          </a:p>
          <a:p>
            <a:pPr algn="just"/>
            <a:r>
              <a:rPr lang="es-ES" sz="2300" dirty="0"/>
              <a:t>Inversiones en infraestructuras de </a:t>
            </a:r>
            <a:r>
              <a:rPr lang="es-ES" sz="2300" dirty="0" smtClean="0"/>
              <a:t>riego: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300" b="0" dirty="0"/>
              <a:t>Establece las condiciones para conceder ayudas a inversiones en infraestructuras de riego en zonas de regadío nuevas y existentes</a:t>
            </a:r>
            <a:r>
              <a:rPr lang="es-ES" sz="2300" b="0" dirty="0" smtClean="0"/>
              <a:t>.</a:t>
            </a:r>
          </a:p>
          <a:p>
            <a:pPr algn="just"/>
            <a:endParaRPr lang="es-ES" sz="2300" b="0" dirty="0" smtClean="0"/>
          </a:p>
          <a:p>
            <a:pPr algn="just"/>
            <a:r>
              <a:rPr lang="es-ES" sz="2300" dirty="0" smtClean="0"/>
              <a:t>Las infraestructuras deben contribuir </a:t>
            </a:r>
            <a:r>
              <a:rPr lang="es-ES" sz="2300" dirty="0"/>
              <a:t>a la consecución o a la conservación del buen estado de </a:t>
            </a:r>
            <a:r>
              <a:rPr lang="es-ES" sz="2300" dirty="0" smtClean="0"/>
              <a:t>las masas </a:t>
            </a:r>
            <a:r>
              <a:rPr lang="es-ES" sz="2300" dirty="0"/>
              <a:t>de agua </a:t>
            </a:r>
            <a:r>
              <a:rPr lang="es-ES" sz="2300" dirty="0" smtClean="0"/>
              <a:t>afectadas</a:t>
            </a:r>
            <a:r>
              <a:rPr lang="es-ES" sz="2300" b="0" dirty="0" smtClean="0"/>
              <a:t>.</a:t>
            </a:r>
            <a:endParaRPr lang="es-ES" sz="23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9"/>
          <a:stretch/>
        </p:blipFill>
        <p:spPr>
          <a:xfrm>
            <a:off x="221040" y="5033719"/>
            <a:ext cx="2623599" cy="1760561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9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14</a:t>
            </a:fld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234688" y="2927446"/>
            <a:ext cx="8670477" cy="36317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300" b="1">
                <a:solidFill>
                  <a:srgbClr val="336600"/>
                </a:solidFill>
              </a:defRPr>
            </a:lvl1pPr>
          </a:lstStyle>
          <a:p>
            <a:pPr marL="342900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800" b="0" dirty="0" smtClean="0"/>
              <a:t>Instalar </a:t>
            </a:r>
            <a:r>
              <a:rPr lang="es-ES" sz="2800" b="0" dirty="0"/>
              <a:t>un </a:t>
            </a:r>
            <a:r>
              <a:rPr lang="es-ES" sz="2800" dirty="0"/>
              <a:t>contador de agua </a:t>
            </a:r>
            <a:r>
              <a:rPr lang="es-ES" sz="2800" b="0" dirty="0"/>
              <a:t>que permita medir el uso de </a:t>
            </a:r>
            <a:r>
              <a:rPr lang="es-ES" sz="2800" b="0" dirty="0" smtClean="0"/>
              <a:t>agua.</a:t>
            </a:r>
          </a:p>
          <a:p>
            <a:pPr marL="342900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800" b="0" dirty="0" smtClean="0"/>
              <a:t>Evaluar </a:t>
            </a:r>
            <a:r>
              <a:rPr lang="es-ES" sz="2800" b="0" dirty="0"/>
              <a:t>previamente si existe un </a:t>
            </a:r>
            <a:r>
              <a:rPr lang="es-ES" sz="2800" dirty="0"/>
              <a:t>ahorro potencial de </a:t>
            </a:r>
            <a:r>
              <a:rPr lang="es-ES" sz="2800" dirty="0" smtClean="0"/>
              <a:t>agua.</a:t>
            </a:r>
          </a:p>
          <a:p>
            <a:pPr marL="342900" indent="-342900">
              <a:lnSpc>
                <a:spcPts val="33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800" b="0" dirty="0" smtClean="0"/>
              <a:t>Si </a:t>
            </a:r>
            <a:r>
              <a:rPr lang="es-ES" sz="2800" b="0" dirty="0"/>
              <a:t>afecta a </a:t>
            </a:r>
            <a:r>
              <a:rPr lang="es-ES" sz="2800" dirty="0"/>
              <a:t>masas cuyo estado sea inferior a </a:t>
            </a:r>
            <a:r>
              <a:rPr lang="es-ES" sz="2800" dirty="0" smtClean="0"/>
              <a:t>bueno</a:t>
            </a:r>
            <a:r>
              <a:rPr lang="es-ES" sz="2800" b="0" dirty="0" smtClean="0"/>
              <a:t> </a:t>
            </a:r>
            <a:r>
              <a:rPr lang="es-ES" sz="2800" b="0" dirty="0"/>
              <a:t>en el </a:t>
            </a:r>
            <a:r>
              <a:rPr lang="es-ES" sz="2800" b="0" dirty="0" smtClean="0"/>
              <a:t>Plan </a:t>
            </a:r>
            <a:r>
              <a:rPr lang="es-ES" sz="2800" b="0" dirty="0"/>
              <a:t>Hidrológico de </a:t>
            </a:r>
            <a:r>
              <a:rPr lang="es-ES" sz="2800" b="0" dirty="0" smtClean="0"/>
              <a:t>Cuenca (PHC), </a:t>
            </a:r>
            <a:r>
              <a:rPr lang="es-ES" sz="2800" b="0" dirty="0"/>
              <a:t>por motivos relativos a la cantidad de agua, debe haber </a:t>
            </a:r>
            <a:r>
              <a:rPr lang="es-ES" sz="2800" dirty="0"/>
              <a:t>reducción efectiva del uso de agua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16576" y="1811072"/>
            <a:ext cx="8615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336600"/>
                </a:solidFill>
              </a:rPr>
              <a:t>PEPAC. Condiciones para  conceder ayudas a infraestructuras de </a:t>
            </a:r>
            <a:r>
              <a:rPr lang="es-ES" sz="2800" b="1" dirty="0" smtClean="0">
                <a:solidFill>
                  <a:srgbClr val="336600"/>
                </a:solidFill>
              </a:rPr>
              <a:t>riego</a:t>
            </a:r>
            <a:endParaRPr lang="es-ES" sz="2800" b="1" dirty="0">
              <a:solidFill>
                <a:srgbClr val="3366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FC4A-1A1F-4CAE-95C3-1F5BD84E7CDB}" type="slidenum">
              <a:rPr lang="es-ES" smtClean="0"/>
              <a:t>15</a:t>
            </a:fld>
            <a:endParaRPr lang="es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316576" y="1811072"/>
            <a:ext cx="8615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336600"/>
                </a:solidFill>
              </a:rPr>
              <a:t>PEPAC. Condiciones para  conceder ayudas a infraestructuras de </a:t>
            </a:r>
            <a:r>
              <a:rPr lang="es-ES" sz="2800" b="1" dirty="0" smtClean="0">
                <a:solidFill>
                  <a:srgbClr val="336600"/>
                </a:solidFill>
              </a:rPr>
              <a:t>riego</a:t>
            </a:r>
            <a:endParaRPr lang="es-ES" sz="2800" b="1" dirty="0">
              <a:solidFill>
                <a:srgbClr val="3366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21040" y="2927446"/>
            <a:ext cx="8670477" cy="38369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marL="342900" indent="-34290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 sz="2800" b="0">
                <a:solidFill>
                  <a:srgbClr val="336600"/>
                </a:solidFill>
              </a:defRPr>
            </a:lvl1pPr>
          </a:lstStyle>
          <a:p>
            <a:pPr>
              <a:lnSpc>
                <a:spcPts val="3300"/>
              </a:lnSpc>
              <a:spcBef>
                <a:spcPts val="400"/>
              </a:spcBef>
              <a:spcAft>
                <a:spcPts val="400"/>
              </a:spcAft>
            </a:pPr>
            <a:r>
              <a:rPr lang="es-ES" sz="2600" dirty="0"/>
              <a:t>Los Estados miembros fijarán porcentajes para: </a:t>
            </a:r>
          </a:p>
          <a:p>
            <a:pPr marL="914400" lvl="1" indent="-457200" algn="just">
              <a:lnSpc>
                <a:spcPts val="33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s-ES" sz="2600" dirty="0">
                <a:solidFill>
                  <a:srgbClr val="336600"/>
                </a:solidFill>
              </a:rPr>
              <a:t>el </a:t>
            </a:r>
            <a:r>
              <a:rPr lang="es-ES" sz="2600" b="1" dirty="0">
                <a:solidFill>
                  <a:srgbClr val="336600"/>
                </a:solidFill>
              </a:rPr>
              <a:t>ahorro potencial de </a:t>
            </a:r>
            <a:r>
              <a:rPr lang="es-ES" sz="2600" b="1" dirty="0" smtClean="0">
                <a:solidFill>
                  <a:srgbClr val="336600"/>
                </a:solidFill>
              </a:rPr>
              <a:t>a</a:t>
            </a:r>
            <a:r>
              <a:rPr lang="es-ES" sz="2600" dirty="0" smtClean="0">
                <a:solidFill>
                  <a:srgbClr val="336600"/>
                </a:solidFill>
              </a:rPr>
              <a:t>gua, y</a:t>
            </a:r>
          </a:p>
          <a:p>
            <a:pPr marL="914400" lvl="1" indent="-457200" algn="just">
              <a:lnSpc>
                <a:spcPts val="33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s-ES" sz="2600" b="1" dirty="0" smtClean="0">
                <a:solidFill>
                  <a:srgbClr val="336600"/>
                </a:solidFill>
              </a:rPr>
              <a:t>reducción </a:t>
            </a:r>
            <a:r>
              <a:rPr lang="es-ES" sz="2600" b="1" dirty="0">
                <a:solidFill>
                  <a:srgbClr val="336600"/>
                </a:solidFill>
              </a:rPr>
              <a:t>efectiva del uso de agua </a:t>
            </a:r>
          </a:p>
          <a:p>
            <a:pPr marL="0" lvl="1" algn="just">
              <a:lnSpc>
                <a:spcPts val="3300"/>
              </a:lnSpc>
              <a:spcBef>
                <a:spcPts val="400"/>
              </a:spcBef>
              <a:spcAft>
                <a:spcPts val="400"/>
              </a:spcAft>
            </a:pPr>
            <a:r>
              <a:rPr lang="es-ES" sz="2600" dirty="0">
                <a:solidFill>
                  <a:srgbClr val="336600"/>
                </a:solidFill>
              </a:rPr>
              <a:t>q</a:t>
            </a:r>
            <a:r>
              <a:rPr lang="es-ES" sz="2600" dirty="0" smtClean="0">
                <a:solidFill>
                  <a:srgbClr val="336600"/>
                </a:solidFill>
              </a:rPr>
              <a:t>ue reflejarán las necesidades establecidas en el PHC.</a:t>
            </a:r>
            <a:endParaRPr lang="es-ES" sz="2600" dirty="0">
              <a:solidFill>
                <a:srgbClr val="336600"/>
              </a:solidFill>
            </a:endParaRPr>
          </a:p>
          <a:p>
            <a:pPr marL="0" lvl="1" algn="just">
              <a:lnSpc>
                <a:spcPts val="33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s-ES" sz="2600" dirty="0">
                <a:solidFill>
                  <a:srgbClr val="336600"/>
                </a:solidFill>
              </a:rPr>
              <a:t>No se </a:t>
            </a:r>
            <a:r>
              <a:rPr lang="es-ES" sz="2600" dirty="0" smtClean="0">
                <a:solidFill>
                  <a:srgbClr val="336600"/>
                </a:solidFill>
              </a:rPr>
              <a:t>aplicarán estas condiciones a </a:t>
            </a:r>
            <a:r>
              <a:rPr lang="es-ES" sz="2600" dirty="0">
                <a:solidFill>
                  <a:srgbClr val="336600"/>
                </a:solidFill>
              </a:rPr>
              <a:t>inversiones </a:t>
            </a:r>
            <a:r>
              <a:rPr lang="es-ES" sz="2600" dirty="0" smtClean="0">
                <a:solidFill>
                  <a:srgbClr val="336600"/>
                </a:solidFill>
              </a:rPr>
              <a:t>que </a:t>
            </a:r>
            <a:r>
              <a:rPr lang="es-ES" sz="2600" dirty="0">
                <a:solidFill>
                  <a:srgbClr val="336600"/>
                </a:solidFill>
              </a:rPr>
              <a:t>solo afecten a la </a:t>
            </a:r>
            <a:r>
              <a:rPr lang="es-ES" sz="2600" b="1" dirty="0">
                <a:solidFill>
                  <a:srgbClr val="336600"/>
                </a:solidFill>
              </a:rPr>
              <a:t>eficiencia energética</a:t>
            </a:r>
            <a:r>
              <a:rPr lang="es-ES" sz="2600" dirty="0">
                <a:solidFill>
                  <a:srgbClr val="336600"/>
                </a:solidFill>
              </a:rPr>
              <a:t>, a </a:t>
            </a:r>
            <a:r>
              <a:rPr lang="es-ES" sz="2600" dirty="0" smtClean="0">
                <a:solidFill>
                  <a:srgbClr val="336600"/>
                </a:solidFill>
              </a:rPr>
              <a:t>la </a:t>
            </a:r>
            <a:r>
              <a:rPr lang="es-ES" sz="2600" dirty="0">
                <a:solidFill>
                  <a:srgbClr val="336600"/>
                </a:solidFill>
              </a:rPr>
              <a:t>creación de </a:t>
            </a:r>
            <a:r>
              <a:rPr lang="es-ES" sz="2600" dirty="0" smtClean="0">
                <a:solidFill>
                  <a:srgbClr val="336600"/>
                </a:solidFill>
              </a:rPr>
              <a:t>una </a:t>
            </a:r>
            <a:r>
              <a:rPr lang="es-ES" sz="2600" b="1" dirty="0" smtClean="0">
                <a:solidFill>
                  <a:srgbClr val="336600"/>
                </a:solidFill>
              </a:rPr>
              <a:t>balsa</a:t>
            </a:r>
            <a:r>
              <a:rPr lang="es-ES" sz="2600" dirty="0" smtClean="0">
                <a:solidFill>
                  <a:srgbClr val="336600"/>
                </a:solidFill>
              </a:rPr>
              <a:t> </a:t>
            </a:r>
            <a:r>
              <a:rPr lang="es-ES" sz="2600" dirty="0">
                <a:solidFill>
                  <a:srgbClr val="336600"/>
                </a:solidFill>
              </a:rPr>
              <a:t>o a las inversiones en el </a:t>
            </a:r>
            <a:r>
              <a:rPr lang="es-ES" sz="2600" b="1" dirty="0">
                <a:solidFill>
                  <a:srgbClr val="336600"/>
                </a:solidFill>
              </a:rPr>
              <a:t>uso de aguas regeneradas </a:t>
            </a:r>
            <a:r>
              <a:rPr lang="es-ES" sz="2600" dirty="0">
                <a:solidFill>
                  <a:srgbClr val="336600"/>
                </a:solidFill>
              </a:rPr>
              <a:t>que no afecten a una masa de agua subterránea o superficial</a:t>
            </a:r>
            <a:r>
              <a:rPr lang="es-ES" sz="2600" dirty="0" smtClean="0">
                <a:solidFill>
                  <a:srgbClr val="336600"/>
                </a:solidFill>
              </a:rPr>
              <a:t>.</a:t>
            </a:r>
            <a:endParaRPr lang="es-ES" sz="2600" dirty="0">
              <a:solidFill>
                <a:srgbClr val="33660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321" y="3077418"/>
            <a:ext cx="2011793" cy="137003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1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1411" y="1097588"/>
            <a:ext cx="5176762" cy="8771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ctr">
              <a:spcBef>
                <a:spcPts val="381"/>
              </a:spcBef>
              <a:spcAft>
                <a:spcPts val="381"/>
              </a:spcAft>
            </a:pPr>
            <a:r>
              <a:rPr lang="es-ES" sz="1600" dirty="0"/>
              <a:t>La irrupción de la pandemia del COVID-19 a principios de 2020 tuvo un fuerte impacto sobre la economía española y europea.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23565" y="2606775"/>
            <a:ext cx="6628190" cy="15234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spcBef>
                <a:spcPts val="190"/>
              </a:spcBef>
              <a:spcAft>
                <a:spcPts val="190"/>
              </a:spcAft>
            </a:pPr>
            <a:r>
              <a:rPr lang="es-ES" sz="1600" b="0" dirty="0"/>
              <a:t>Para impulsar la recuperación de la economía, la Unión Europea crea los fondos </a:t>
            </a:r>
            <a:r>
              <a:rPr lang="es-ES" sz="1600" dirty="0" err="1"/>
              <a:t>Next</a:t>
            </a:r>
            <a:r>
              <a:rPr lang="es-ES" sz="1600" dirty="0"/>
              <a:t> </a:t>
            </a:r>
            <a:r>
              <a:rPr lang="es-ES" sz="1600" dirty="0" err="1"/>
              <a:t>Generation</a:t>
            </a:r>
            <a:r>
              <a:rPr lang="es-ES" sz="1600" dirty="0"/>
              <a:t> EU</a:t>
            </a:r>
            <a:r>
              <a:rPr lang="es-ES" sz="1600" b="0" dirty="0"/>
              <a:t>, un instrumento temporal para impulsar la recuperación. </a:t>
            </a:r>
          </a:p>
          <a:p>
            <a:pPr algn="just">
              <a:spcBef>
                <a:spcPts val="190"/>
              </a:spcBef>
              <a:spcAft>
                <a:spcPts val="190"/>
              </a:spcAft>
            </a:pPr>
            <a:r>
              <a:rPr lang="es-ES" sz="1600" b="0" dirty="0"/>
              <a:t>Es el mayor paquete de estímulo jamás financiado en Europa: 800.000 M €.</a:t>
            </a:r>
          </a:p>
          <a:p>
            <a:r>
              <a:rPr lang="es-ES" sz="1600" dirty="0">
                <a:solidFill>
                  <a:schemeClr val="bg1"/>
                </a:solidFill>
                <a:cs typeface="Arial" panose="020B0604020202020204" pitchFamily="34" charset="0"/>
              </a:rPr>
              <a:t>ESPAÑA → 140.000 M€  </a:t>
            </a:r>
            <a:r>
              <a:rPr lang="es-ES" sz="1600" b="0" dirty="0">
                <a:solidFill>
                  <a:schemeClr val="bg1"/>
                </a:solidFill>
                <a:cs typeface="Arial" panose="020B0604020202020204" pitchFamily="34" charset="0"/>
              </a:rPr>
              <a:t>(69.500 M€ como subvenciones no reembolsables )</a:t>
            </a:r>
            <a:endParaRPr lang="es-ES" sz="1600" b="0" dirty="0"/>
          </a:p>
        </p:txBody>
      </p:sp>
      <p:pic>
        <p:nvPicPr>
          <p:cNvPr id="1026" name="Picture 2" descr="Virus, Microscopio, Infecció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004" y="1097587"/>
            <a:ext cx="1754290" cy="87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echa abajo 9"/>
          <p:cNvSpPr/>
          <p:nvPr/>
        </p:nvSpPr>
        <p:spPr>
          <a:xfrm>
            <a:off x="2451592" y="1939728"/>
            <a:ext cx="816400" cy="684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ctr">
              <a:spcBef>
                <a:spcPts val="381"/>
              </a:spcBef>
              <a:spcAft>
                <a:spcPts val="381"/>
              </a:spcAft>
            </a:pPr>
            <a:endParaRPr lang="es-ES" sz="1600" b="1"/>
          </a:p>
        </p:txBody>
      </p:sp>
      <p:pic>
        <p:nvPicPr>
          <p:cNvPr id="1028" name="Picture 4" descr="next generation eu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53" y="2698156"/>
            <a:ext cx="1869328" cy="124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uadroTexto 15"/>
          <p:cNvSpPr txBox="1"/>
          <p:nvPr/>
        </p:nvSpPr>
        <p:spPr>
          <a:xfrm>
            <a:off x="223565" y="4803506"/>
            <a:ext cx="8560307" cy="16799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190"/>
              </a:spcBef>
              <a:spcAft>
                <a:spcPts val="190"/>
              </a:spcAft>
            </a:pPr>
            <a:r>
              <a:rPr lang="es-ES" sz="1600" b="0" dirty="0"/>
              <a:t>El elemento central de </a:t>
            </a:r>
            <a:r>
              <a:rPr lang="es-ES" sz="1600" b="0" dirty="0" err="1"/>
              <a:t>NextGenerationEU</a:t>
            </a:r>
            <a:r>
              <a:rPr lang="es-ES" sz="1600" b="0" dirty="0"/>
              <a:t> es el </a:t>
            </a:r>
            <a:r>
              <a:rPr lang="es-ES" sz="1600" dirty="0"/>
              <a:t>Mecanismo de Recuperación y Resiliencia</a:t>
            </a:r>
            <a:r>
              <a:rPr lang="es-ES" sz="1600" b="0" dirty="0"/>
              <a:t>, conjunto de préstamos y subvenciones para apoyar las </a:t>
            </a:r>
            <a:r>
              <a:rPr lang="es-ES" sz="1600" b="0" u="sng" dirty="0"/>
              <a:t>reformas e inversiones</a:t>
            </a:r>
            <a:r>
              <a:rPr lang="es-ES" sz="1600" b="0" dirty="0"/>
              <a:t> que emprendan los países de la UE. </a:t>
            </a:r>
            <a:r>
              <a:rPr lang="es-ES" sz="1600" b="0" u="sng" dirty="0"/>
              <a:t>Objetivos</a:t>
            </a:r>
            <a:r>
              <a:rPr lang="es-ES" sz="1600" b="0" dirty="0"/>
              <a:t>:</a:t>
            </a:r>
          </a:p>
          <a:p>
            <a:pPr>
              <a:spcBef>
                <a:spcPts val="127"/>
              </a:spcBef>
              <a:spcAft>
                <a:spcPts val="127"/>
              </a:spcAft>
            </a:pPr>
            <a:r>
              <a:rPr lang="es-ES" sz="1600" b="0" dirty="0"/>
              <a:t>-mitigar el impacto económico y social de la pandemia.</a:t>
            </a:r>
          </a:p>
          <a:p>
            <a:pPr>
              <a:spcBef>
                <a:spcPts val="127"/>
              </a:spcBef>
              <a:spcAft>
                <a:spcPts val="127"/>
              </a:spcAft>
            </a:pPr>
            <a:r>
              <a:rPr lang="es-ES" sz="1600" b="0" dirty="0"/>
              <a:t>-hacer que las economías y sociedades europeas sean más sostenibles y </a:t>
            </a:r>
            <a:r>
              <a:rPr lang="es-ES" sz="1600" b="0" dirty="0" smtClean="0"/>
              <a:t>resilientes. Prepararlas </a:t>
            </a:r>
            <a:r>
              <a:rPr lang="es-ES" sz="1600" b="0" dirty="0"/>
              <a:t>para los retos y oportunidades de las transiciones ecológica y digital.</a:t>
            </a:r>
          </a:p>
        </p:txBody>
      </p:sp>
      <p:sp>
        <p:nvSpPr>
          <p:cNvPr id="17" name="Flecha abajo 16"/>
          <p:cNvSpPr/>
          <p:nvPr/>
        </p:nvSpPr>
        <p:spPr>
          <a:xfrm>
            <a:off x="2465776" y="4122942"/>
            <a:ext cx="816400" cy="684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ctr">
              <a:spcBef>
                <a:spcPts val="381"/>
              </a:spcBef>
              <a:spcAft>
                <a:spcPts val="381"/>
              </a:spcAft>
            </a:pPr>
            <a:endParaRPr lang="es-ES" sz="1600" b="1"/>
          </a:p>
        </p:txBody>
      </p:sp>
    </p:spTree>
    <p:extLst>
      <p:ext uri="{BB962C8B-B14F-4D97-AF65-F5344CB8AC3E}">
        <p14:creationId xmlns:p14="http://schemas.microsoft.com/office/powerpoint/2010/main" val="26383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3907" y="1303332"/>
            <a:ext cx="8564772" cy="12772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b="1" dirty="0" smtClean="0"/>
              <a:t>PLAN DE RECUPERACIÓN TRANSFORMACIÓN Y RESILIENCIA </a:t>
            </a:r>
          </a:p>
          <a:p>
            <a:r>
              <a:rPr lang="es-ES" sz="2000" dirty="0" smtClean="0"/>
              <a:t>para </a:t>
            </a:r>
            <a:r>
              <a:rPr lang="es-ES" sz="2000" dirty="0"/>
              <a:t>recibir la contribución financiera prevista en el </a:t>
            </a:r>
            <a:r>
              <a:rPr lang="es-ES" sz="2000" b="1" dirty="0"/>
              <a:t>Mecanismo de Recuperación.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0863" t="21495" r="22130" b="18647"/>
          <a:stretch/>
        </p:blipFill>
        <p:spPr>
          <a:xfrm>
            <a:off x="4029644" y="2567763"/>
            <a:ext cx="4987553" cy="3491288"/>
          </a:xfrm>
          <a:prstGeom prst="rect">
            <a:avLst/>
          </a:prstGeom>
        </p:spPr>
      </p:pic>
      <p:sp>
        <p:nvSpPr>
          <p:cNvPr id="7" name="Pentágono 6"/>
          <p:cNvSpPr/>
          <p:nvPr/>
        </p:nvSpPr>
        <p:spPr>
          <a:xfrm>
            <a:off x="132493" y="2385085"/>
            <a:ext cx="4015619" cy="1246477"/>
          </a:xfrm>
          <a:prstGeom prst="homePlate">
            <a:avLst/>
          </a:prstGeom>
          <a:solidFill>
            <a:srgbClr val="02AC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180000" bIns="68571" rtlCol="0" anchor="ctr">
            <a:spAutoFit/>
          </a:bodyPr>
          <a:lstStyle/>
          <a:p>
            <a:pPr algn="just"/>
            <a:r>
              <a:rPr lang="es-ES" dirty="0"/>
              <a:t>El Plan tiene </a:t>
            </a:r>
            <a:r>
              <a:rPr lang="es-ES" b="1" dirty="0"/>
              <a:t>4 objetivos transversales o ejes</a:t>
            </a:r>
            <a:r>
              <a:rPr lang="es-ES" dirty="0"/>
              <a:t>, coherentes con las agendas estratégicas de la UE para los próximos años</a:t>
            </a:r>
          </a:p>
        </p:txBody>
      </p:sp>
      <p:sp>
        <p:nvSpPr>
          <p:cNvPr id="17" name="Pentágono 16"/>
          <p:cNvSpPr/>
          <p:nvPr/>
        </p:nvSpPr>
        <p:spPr>
          <a:xfrm>
            <a:off x="137975" y="3730253"/>
            <a:ext cx="3939513" cy="1523476"/>
          </a:xfrm>
          <a:prstGeom prst="homePlate">
            <a:avLst/>
          </a:prstGeom>
          <a:solidFill>
            <a:srgbClr val="02AC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216000" bIns="68571" rtlCol="0" anchor="ctr">
            <a:spAutoFit/>
          </a:bodyPr>
          <a:lstStyle/>
          <a:p>
            <a:pPr algn="just"/>
            <a:r>
              <a:rPr lang="es-ES" dirty="0"/>
              <a:t>Los objetivos transversales se despliegan en </a:t>
            </a:r>
            <a:r>
              <a:rPr lang="es-ES" b="1" dirty="0"/>
              <a:t>10 políticas palanca</a:t>
            </a:r>
            <a:r>
              <a:rPr lang="es-ES" dirty="0"/>
              <a:t> que tienen gran capacidad de arrastre sobre la actividad y el empleo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32493" y="5374257"/>
            <a:ext cx="3704632" cy="13695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sz="2000" dirty="0"/>
              <a:t>Estas 10 palancas se despliegan </a:t>
            </a:r>
            <a:r>
              <a:rPr lang="es-ES" sz="2000" b="1" dirty="0"/>
              <a:t>en 30 componentes</a:t>
            </a:r>
            <a:r>
              <a:rPr lang="es-ES" sz="2000" dirty="0"/>
              <a:t> que articulan las distintas inversiones y reformas</a:t>
            </a:r>
          </a:p>
        </p:txBody>
      </p:sp>
    </p:spTree>
    <p:extLst>
      <p:ext uri="{BB962C8B-B14F-4D97-AF65-F5344CB8AC3E}">
        <p14:creationId xmlns:p14="http://schemas.microsoft.com/office/powerpoint/2010/main" val="352502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5125964" y="3377219"/>
            <a:ext cx="3918858" cy="2783832"/>
            <a:chOff x="7277100" y="977427"/>
            <a:chExt cx="6858001" cy="4838914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3"/>
            <a:srcRect l="20863" t="21495" r="22130" b="18647"/>
            <a:stretch/>
          </p:blipFill>
          <p:spPr>
            <a:xfrm>
              <a:off x="7277100" y="1015740"/>
              <a:ext cx="6858001" cy="4800601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7329416" y="977427"/>
              <a:ext cx="1386590" cy="3429838"/>
            </a:xfrm>
            <a:prstGeom prst="rect">
              <a:avLst/>
            </a:prstGeom>
            <a:noFill/>
            <a:ln w="5715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143"/>
            </a:p>
          </p:txBody>
        </p:sp>
      </p:grpSp>
      <p:sp>
        <p:nvSpPr>
          <p:cNvPr id="8" name="Flecha doblada 7"/>
          <p:cNvSpPr/>
          <p:nvPr/>
        </p:nvSpPr>
        <p:spPr>
          <a:xfrm rot="16200000">
            <a:off x="3761356" y="2297523"/>
            <a:ext cx="818602" cy="1940508"/>
          </a:xfrm>
          <a:prstGeom prst="bentArrow">
            <a:avLst>
              <a:gd name="adj1" fmla="val 32430"/>
              <a:gd name="adj2" fmla="val 28157"/>
              <a:gd name="adj3" fmla="val 31314"/>
              <a:gd name="adj4" fmla="val 43750"/>
            </a:avLst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noAutofit/>
          </a:bodyPr>
          <a:lstStyle/>
          <a:p>
            <a:pPr algn="ctr">
              <a:spcBef>
                <a:spcPts val="381"/>
              </a:spcBef>
              <a:spcAft>
                <a:spcPts val="381"/>
              </a:spcAft>
            </a:pPr>
            <a:endParaRPr lang="es-ES" sz="1524" dirty="0"/>
          </a:p>
        </p:txBody>
      </p:sp>
      <p:grpSp>
        <p:nvGrpSpPr>
          <p:cNvPr id="20" name="Grupo 19"/>
          <p:cNvGrpSpPr/>
          <p:nvPr/>
        </p:nvGrpSpPr>
        <p:grpSpPr>
          <a:xfrm>
            <a:off x="77744" y="1639210"/>
            <a:ext cx="5643348" cy="1205619"/>
            <a:chOff x="188196" y="1190625"/>
            <a:chExt cx="7680960" cy="1205753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4"/>
            <a:srcRect l="1816" t="33521" r="11014" b="11080"/>
            <a:stretch/>
          </p:blipFill>
          <p:spPr>
            <a:xfrm>
              <a:off x="188196" y="1190625"/>
              <a:ext cx="7680960" cy="1143000"/>
            </a:xfrm>
            <a:prstGeom prst="rect">
              <a:avLst/>
            </a:prstGeom>
          </p:spPr>
        </p:pic>
        <p:sp>
          <p:nvSpPr>
            <p:cNvPr id="10" name="CuadroTexto 9"/>
            <p:cNvSpPr txBox="1"/>
            <p:nvPr/>
          </p:nvSpPr>
          <p:spPr>
            <a:xfrm>
              <a:off x="876300" y="2091578"/>
              <a:ext cx="5715000" cy="3048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noAutofit/>
            </a:bodyPr>
            <a:lstStyle/>
            <a:p>
              <a:endParaRPr lang="es-ES" sz="1143" dirty="0"/>
            </a:p>
          </p:txBody>
        </p:sp>
      </p:grpSp>
      <p:sp>
        <p:nvSpPr>
          <p:cNvPr id="11" name="CuadroTexto 10"/>
          <p:cNvSpPr txBox="1"/>
          <p:nvPr/>
        </p:nvSpPr>
        <p:spPr>
          <a:xfrm>
            <a:off x="3821686" y="3012501"/>
            <a:ext cx="1272757" cy="2785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no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sz="1400" b="1" dirty="0"/>
              <a:t>Componente 3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113598" y="3985127"/>
            <a:ext cx="4873432" cy="21082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137143" bIns="68571" rtlCol="0" anchor="ctr">
            <a:spAutoFit/>
          </a:bodyPr>
          <a:lstStyle>
            <a:defPPr>
              <a:defRPr lang="es-ES"/>
            </a:defPPr>
            <a:lvl1pPr algn="just"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800" dirty="0">
                <a:solidFill>
                  <a:srgbClr val="336600"/>
                </a:solidFill>
              </a:rPr>
              <a:t>-</a:t>
            </a:r>
            <a:r>
              <a:rPr lang="es-ES" sz="1800" dirty="0" smtClean="0">
                <a:solidFill>
                  <a:srgbClr val="336600"/>
                </a:solidFill>
              </a:rPr>
              <a:t>mejorando el funcionamiento </a:t>
            </a:r>
            <a:r>
              <a:rPr lang="es-ES" sz="1800" dirty="0">
                <a:solidFill>
                  <a:srgbClr val="336600"/>
                </a:solidFill>
              </a:rPr>
              <a:t>de la cadena alimentaria.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800" dirty="0">
                <a:solidFill>
                  <a:srgbClr val="336600"/>
                </a:solidFill>
              </a:rPr>
              <a:t>-fomentando la innovación y la </a:t>
            </a:r>
            <a:r>
              <a:rPr lang="es-ES" sz="1800" b="1" dirty="0">
                <a:solidFill>
                  <a:srgbClr val="336600"/>
                </a:solidFill>
              </a:rPr>
              <a:t>eficiencia energética</a:t>
            </a:r>
            <a:r>
              <a:rPr lang="es-ES" sz="1800" dirty="0">
                <a:solidFill>
                  <a:srgbClr val="336600"/>
                </a:solidFill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800" dirty="0">
                <a:solidFill>
                  <a:srgbClr val="336600"/>
                </a:solidFill>
              </a:rPr>
              <a:t>-</a:t>
            </a:r>
            <a:r>
              <a:rPr lang="es-ES" sz="1800" b="1" dirty="0">
                <a:solidFill>
                  <a:srgbClr val="336600"/>
                </a:solidFill>
              </a:rPr>
              <a:t>haciendo un mejor uso de los recursos, especialmente de los </a:t>
            </a:r>
            <a:r>
              <a:rPr lang="es-ES" sz="1800" b="1" dirty="0" smtClean="0">
                <a:solidFill>
                  <a:srgbClr val="336600"/>
                </a:solidFill>
              </a:rPr>
              <a:t>hídricos.</a:t>
            </a:r>
            <a:endParaRPr lang="es-ES" sz="1800" b="1" dirty="0">
              <a:solidFill>
                <a:srgbClr val="336600"/>
              </a:solidFill>
            </a:endParaRPr>
          </a:p>
        </p:txBody>
      </p:sp>
      <p:sp>
        <p:nvSpPr>
          <p:cNvPr id="7" name="Flecha abajo 6"/>
          <p:cNvSpPr/>
          <p:nvPr/>
        </p:nvSpPr>
        <p:spPr>
          <a:xfrm>
            <a:off x="1582374" y="2941127"/>
            <a:ext cx="893928" cy="1044000"/>
          </a:xfrm>
          <a:prstGeom prst="downArrow">
            <a:avLst>
              <a:gd name="adj1" fmla="val 39313"/>
              <a:gd name="adj2" fmla="val 50000"/>
            </a:avLst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137143" bIns="68571" rtlCol="0" anchor="ctr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13507" t="18153" r="14776" b="8974"/>
          <a:stretch/>
        </p:blipFill>
        <p:spPr>
          <a:xfrm>
            <a:off x="6028313" y="1594442"/>
            <a:ext cx="2631719" cy="1782777"/>
          </a:xfrm>
          <a:prstGeom prst="rect">
            <a:avLst/>
          </a:prstGeom>
        </p:spPr>
      </p:pic>
      <p:sp>
        <p:nvSpPr>
          <p:cNvPr id="21" name="CuadroTexto 20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640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3318" y="2697711"/>
            <a:ext cx="8796909" cy="39776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72000" rtlCol="0" anchor="ctr">
            <a:spAutoFit/>
          </a:bodyPr>
          <a:lstStyle>
            <a:defPPr>
              <a:defRPr lang="es-ES"/>
            </a:defPPr>
            <a:lvl1pPr marL="217707" indent="-217707" algn="just">
              <a:spcBef>
                <a:spcPts val="508"/>
              </a:spcBef>
              <a:spcAft>
                <a:spcPts val="508"/>
              </a:spcAft>
              <a:buFont typeface="Wingdings" panose="05000000000000000000" pitchFamily="2" charset="2"/>
              <a:buChar char="v"/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s-ES" sz="2000" b="0" dirty="0">
                <a:solidFill>
                  <a:srgbClr val="336600"/>
                </a:solidFill>
              </a:rPr>
              <a:t>Supone la </a:t>
            </a:r>
            <a:r>
              <a:rPr lang="es-ES" sz="2000" dirty="0">
                <a:solidFill>
                  <a:srgbClr val="336600"/>
                </a:solidFill>
              </a:rPr>
              <a:t>mayor inversión pública</a:t>
            </a:r>
            <a:r>
              <a:rPr lang="es-ES" sz="2000" b="0" dirty="0">
                <a:solidFill>
                  <a:srgbClr val="336600"/>
                </a:solidFill>
              </a:rPr>
              <a:t> en regadíos sostenibles realizada en nuestro país en las últimas décadas.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s-ES" sz="2000" b="0" dirty="0" smtClean="0">
                <a:solidFill>
                  <a:srgbClr val="336600"/>
                </a:solidFill>
              </a:rPr>
              <a:t>Dotación: </a:t>
            </a:r>
            <a:r>
              <a:rPr lang="es-ES" sz="2000" dirty="0" smtClean="0">
                <a:solidFill>
                  <a:srgbClr val="336600"/>
                </a:solidFill>
              </a:rPr>
              <a:t>563 millones </a:t>
            </a:r>
            <a:r>
              <a:rPr lang="es-ES" sz="2000" dirty="0">
                <a:solidFill>
                  <a:srgbClr val="336600"/>
                </a:solidFill>
              </a:rPr>
              <a:t>de </a:t>
            </a:r>
            <a:r>
              <a:rPr lang="es-ES" sz="2000" dirty="0" smtClean="0">
                <a:solidFill>
                  <a:srgbClr val="336600"/>
                </a:solidFill>
              </a:rPr>
              <a:t>euros</a:t>
            </a:r>
            <a:r>
              <a:rPr lang="es-ES" sz="2000" b="0" dirty="0" smtClean="0">
                <a:solidFill>
                  <a:srgbClr val="336600"/>
                </a:solidFill>
              </a:rPr>
              <a:t>. Supone el 53</a:t>
            </a:r>
            <a:r>
              <a:rPr lang="es-ES" sz="2000" b="0" dirty="0">
                <a:solidFill>
                  <a:srgbClr val="336600"/>
                </a:solidFill>
              </a:rPr>
              <a:t>% de todo el presupuesto del componente nº 3 que gestiona el MAPA en el </a:t>
            </a:r>
            <a:r>
              <a:rPr lang="es-ES" sz="2000" b="0" dirty="0" smtClean="0">
                <a:solidFill>
                  <a:srgbClr val="336600"/>
                </a:solidFill>
              </a:rPr>
              <a:t>PRTR.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s-ES" sz="2000" b="0" dirty="0">
                <a:solidFill>
                  <a:srgbClr val="336600"/>
                </a:solidFill>
              </a:rPr>
              <a:t>C</a:t>
            </a:r>
            <a:r>
              <a:rPr lang="es-ES" sz="2000" b="0" dirty="0" smtClean="0">
                <a:solidFill>
                  <a:srgbClr val="336600"/>
                </a:solidFill>
              </a:rPr>
              <a:t>on </a:t>
            </a:r>
            <a:r>
              <a:rPr lang="es-ES" sz="2000" b="0" dirty="0">
                <a:solidFill>
                  <a:srgbClr val="336600"/>
                </a:solidFill>
              </a:rPr>
              <a:t>la contribución financiera de las Comunidades de </a:t>
            </a:r>
            <a:r>
              <a:rPr lang="es-ES" sz="2000" b="0" dirty="0" smtClean="0">
                <a:solidFill>
                  <a:srgbClr val="336600"/>
                </a:solidFill>
              </a:rPr>
              <a:t>Regantes la inversión será superior </a:t>
            </a:r>
            <a:r>
              <a:rPr lang="es-ES" sz="2000" b="0" dirty="0">
                <a:solidFill>
                  <a:srgbClr val="336600"/>
                </a:solidFill>
              </a:rPr>
              <a:t>a los </a:t>
            </a:r>
            <a:r>
              <a:rPr lang="es-ES" sz="2000" dirty="0">
                <a:solidFill>
                  <a:srgbClr val="336600"/>
                </a:solidFill>
              </a:rPr>
              <a:t>700 millones de </a:t>
            </a:r>
            <a:r>
              <a:rPr lang="es-ES" sz="2000" dirty="0" smtClean="0">
                <a:solidFill>
                  <a:srgbClr val="336600"/>
                </a:solidFill>
              </a:rPr>
              <a:t>euros</a:t>
            </a:r>
            <a:r>
              <a:rPr lang="es-ES" sz="2000" b="0" dirty="0" smtClean="0">
                <a:solidFill>
                  <a:srgbClr val="336600"/>
                </a:solidFill>
              </a:rPr>
              <a:t>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s-ES" sz="2000" b="0" dirty="0" smtClean="0">
                <a:solidFill>
                  <a:srgbClr val="336600"/>
                </a:solidFill>
              </a:rPr>
              <a:t>Actuaciones en más de </a:t>
            </a:r>
            <a:r>
              <a:rPr lang="es-ES" sz="2000" dirty="0" smtClean="0">
                <a:solidFill>
                  <a:srgbClr val="336600"/>
                </a:solidFill>
              </a:rPr>
              <a:t>90 Comunidades de Regantes </a:t>
            </a:r>
            <a:r>
              <a:rPr lang="es-ES" sz="2000" b="0" dirty="0" smtClean="0">
                <a:solidFill>
                  <a:srgbClr val="336600"/>
                </a:solidFill>
              </a:rPr>
              <a:t>y prácticamente en todo el territorio nacional.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s-ES" sz="2000" b="0" dirty="0" smtClean="0">
                <a:solidFill>
                  <a:srgbClr val="336600"/>
                </a:solidFill>
              </a:rPr>
              <a:t>Se van a modernizar más de </a:t>
            </a:r>
            <a:r>
              <a:rPr lang="es-ES" sz="2000" dirty="0" smtClean="0">
                <a:solidFill>
                  <a:srgbClr val="336600"/>
                </a:solidFill>
              </a:rPr>
              <a:t>100.000 Ha de regadío</a:t>
            </a:r>
            <a:r>
              <a:rPr lang="es-ES" sz="2000" b="0" dirty="0" smtClean="0">
                <a:solidFill>
                  <a:srgbClr val="336600"/>
                </a:solidFill>
              </a:rPr>
              <a:t>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3317" y="1613402"/>
            <a:ext cx="8796909" cy="96525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spAutoFit/>
          </a:bodyPr>
          <a:lstStyle>
            <a:defPPr>
              <a:defRPr lang="es-ES"/>
            </a:defPPr>
            <a:lvl1pPr marL="217707" indent="-217707" algn="just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v"/>
              <a:defRPr sz="2300" b="1">
                <a:solidFill>
                  <a:srgbClr val="7E002A"/>
                </a:solidFill>
              </a:defRPr>
            </a:lvl1pPr>
          </a:lstStyle>
          <a:p>
            <a:pPr marL="0" indent="0" algn="ctr">
              <a:spcAft>
                <a:spcPts val="0"/>
              </a:spcAft>
              <a:buNone/>
            </a:pPr>
            <a:r>
              <a:rPr lang="es-ES" sz="2800" dirty="0">
                <a:solidFill>
                  <a:schemeClr val="bg1"/>
                </a:solidFill>
              </a:rPr>
              <a:t>C3.I1 </a:t>
            </a:r>
            <a:endParaRPr lang="es-ES" sz="2800" dirty="0" smtClean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500" dirty="0" smtClean="0">
                <a:solidFill>
                  <a:schemeClr val="bg1"/>
                </a:solidFill>
              </a:rPr>
              <a:t>Plan </a:t>
            </a:r>
            <a:r>
              <a:rPr lang="es-ES" sz="2500" dirty="0">
                <a:solidFill>
                  <a:schemeClr val="bg1"/>
                </a:solidFill>
              </a:rPr>
              <a:t>para la mejora de la eficiencia y la sostenibilidad en regadío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808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506354" y="1342736"/>
            <a:ext cx="1772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46809" y="2392218"/>
            <a:ext cx="8458200" cy="3853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1.- El regadío español. Un caso de éxito.</a:t>
            </a:r>
          </a:p>
          <a:p>
            <a:pPr>
              <a:lnSpc>
                <a:spcPts val="4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2.- Modernización para un regadío sostenible.</a:t>
            </a:r>
          </a:p>
          <a:p>
            <a:pPr>
              <a:lnSpc>
                <a:spcPts val="4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3.- Gobernanza del regadío.</a:t>
            </a:r>
          </a:p>
          <a:p>
            <a:pPr>
              <a:lnSpc>
                <a:spcPts val="4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Conclusiones.</a:t>
            </a:r>
          </a:p>
          <a:p>
            <a:pPr>
              <a:lnSpc>
                <a:spcPts val="4000"/>
              </a:lnSpc>
              <a:spcBef>
                <a:spcPts val="1200"/>
              </a:spcBef>
              <a:spcAft>
                <a:spcPts val="1200"/>
              </a:spcAft>
            </a:pP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76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6713" y="1598034"/>
            <a:ext cx="8901151" cy="50962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600"/>
              </a:spcBef>
              <a:spcAft>
                <a:spcPts val="600"/>
              </a:spcAft>
              <a:defRPr sz="22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spcBef>
                <a:spcPts val="508"/>
              </a:spcBef>
              <a:spcAft>
                <a:spcPts val="508"/>
              </a:spcAft>
            </a:pPr>
            <a:r>
              <a:rPr lang="es-ES" sz="2100" cap="all" dirty="0">
                <a:solidFill>
                  <a:srgbClr val="336600"/>
                </a:solidFill>
              </a:rPr>
              <a:t>Plan para la mejora de la eficiencia y la sostenibilidad en </a:t>
            </a:r>
            <a:r>
              <a:rPr lang="es-ES" sz="2100" cap="all" dirty="0" smtClean="0">
                <a:solidFill>
                  <a:srgbClr val="336600"/>
                </a:solidFill>
              </a:rPr>
              <a:t>regadío</a:t>
            </a:r>
            <a:endParaRPr lang="es-ES" sz="2100" dirty="0">
              <a:solidFill>
                <a:srgbClr val="336600"/>
              </a:solidFill>
            </a:endParaRPr>
          </a:p>
          <a:p>
            <a:r>
              <a:rPr lang="es-ES" sz="1900" dirty="0">
                <a:solidFill>
                  <a:srgbClr val="336600"/>
                </a:solidFill>
              </a:rPr>
              <a:t>Prioriza actuaciones: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es-ES" sz="2000" dirty="0">
                <a:solidFill>
                  <a:srgbClr val="336600"/>
                </a:solidFill>
              </a:rPr>
              <a:t>con elevado impacto de sostenibilidad ambiental:</a:t>
            </a:r>
          </a:p>
          <a:p>
            <a:r>
              <a:rPr lang="es-ES" sz="1900" b="0" dirty="0" smtClean="0">
                <a:solidFill>
                  <a:srgbClr val="336600"/>
                </a:solidFill>
              </a:rPr>
              <a:t>-Sustitución de aguas </a:t>
            </a:r>
            <a:r>
              <a:rPr lang="es-ES" sz="1900" b="0" dirty="0">
                <a:solidFill>
                  <a:srgbClr val="336600"/>
                </a:solidFill>
              </a:rPr>
              <a:t>superficiales y/o subterráneas por aguas no </a:t>
            </a:r>
            <a:r>
              <a:rPr lang="es-ES" sz="1900" b="0" dirty="0" smtClean="0">
                <a:solidFill>
                  <a:srgbClr val="336600"/>
                </a:solidFill>
              </a:rPr>
              <a:t>convencionales (aguas </a:t>
            </a:r>
            <a:r>
              <a:rPr lang="es-ES" sz="1900" b="0" dirty="0">
                <a:solidFill>
                  <a:srgbClr val="336600"/>
                </a:solidFill>
              </a:rPr>
              <a:t>regeneradas y </a:t>
            </a:r>
            <a:r>
              <a:rPr lang="es-ES" sz="1900" b="0" dirty="0" smtClean="0">
                <a:solidFill>
                  <a:srgbClr val="336600"/>
                </a:solidFill>
              </a:rPr>
              <a:t>desalinizadas).</a:t>
            </a:r>
            <a:endParaRPr lang="es-ES" sz="1900" b="0" dirty="0">
              <a:solidFill>
                <a:srgbClr val="336600"/>
              </a:solidFill>
            </a:endParaRPr>
          </a:p>
          <a:p>
            <a:r>
              <a:rPr lang="es-ES" sz="1900" b="0" dirty="0" smtClean="0">
                <a:solidFill>
                  <a:srgbClr val="336600"/>
                </a:solidFill>
              </a:rPr>
              <a:t>-que </a:t>
            </a:r>
            <a:r>
              <a:rPr lang="es-ES" sz="1900" b="0" dirty="0">
                <a:solidFill>
                  <a:srgbClr val="336600"/>
                </a:solidFill>
              </a:rPr>
              <a:t>generen mayor </a:t>
            </a:r>
            <a:r>
              <a:rPr lang="es-ES" sz="1900" b="0" u="sng" dirty="0">
                <a:solidFill>
                  <a:srgbClr val="336600"/>
                </a:solidFill>
              </a:rPr>
              <a:t>ahorro de agua</a:t>
            </a:r>
            <a:r>
              <a:rPr lang="es-ES" sz="1900" b="0" dirty="0">
                <a:solidFill>
                  <a:srgbClr val="336600"/>
                </a:solidFill>
              </a:rPr>
              <a:t> </a:t>
            </a:r>
            <a:r>
              <a:rPr lang="es-ES" sz="1900" b="0" dirty="0" smtClean="0">
                <a:solidFill>
                  <a:srgbClr val="336600"/>
                </a:solidFill>
              </a:rPr>
              <a:t>o </a:t>
            </a:r>
            <a:r>
              <a:rPr lang="es-ES" sz="1900" b="0" dirty="0">
                <a:solidFill>
                  <a:srgbClr val="336600"/>
                </a:solidFill>
              </a:rPr>
              <a:t>un </a:t>
            </a:r>
            <a:r>
              <a:rPr lang="es-ES" sz="1900" b="0" u="sng" dirty="0">
                <a:solidFill>
                  <a:srgbClr val="336600"/>
                </a:solidFill>
              </a:rPr>
              <a:t>mayor ahorro </a:t>
            </a:r>
            <a:r>
              <a:rPr lang="es-ES" sz="1900" b="0" u="sng" dirty="0" smtClean="0">
                <a:solidFill>
                  <a:srgbClr val="336600"/>
                </a:solidFill>
              </a:rPr>
              <a:t>o eficiencia energética</a:t>
            </a:r>
            <a:r>
              <a:rPr lang="es-ES" sz="1900" b="0" dirty="0" smtClean="0">
                <a:solidFill>
                  <a:srgbClr val="336600"/>
                </a:solidFill>
              </a:rPr>
              <a:t>.</a:t>
            </a:r>
            <a:endParaRPr lang="es-ES" sz="1900" b="0" dirty="0">
              <a:solidFill>
                <a:srgbClr val="336600"/>
              </a:solidFill>
            </a:endParaRP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es-ES" sz="2000" dirty="0" smtClean="0">
                <a:solidFill>
                  <a:srgbClr val="336600"/>
                </a:solidFill>
              </a:rPr>
              <a:t>con </a:t>
            </a:r>
            <a:r>
              <a:rPr lang="es-ES" sz="2000" dirty="0">
                <a:solidFill>
                  <a:srgbClr val="336600"/>
                </a:solidFill>
              </a:rPr>
              <a:t>impacto energético, entre otras:</a:t>
            </a:r>
          </a:p>
          <a:p>
            <a:r>
              <a:rPr lang="es-ES" sz="1900" b="0" dirty="0" smtClean="0">
                <a:solidFill>
                  <a:srgbClr val="336600"/>
                </a:solidFill>
              </a:rPr>
              <a:t>-que </a:t>
            </a:r>
            <a:r>
              <a:rPr lang="es-ES" sz="1900" b="0" u="sng" dirty="0">
                <a:solidFill>
                  <a:srgbClr val="336600"/>
                </a:solidFill>
              </a:rPr>
              <a:t>no necesiten energía eléctrica</a:t>
            </a:r>
            <a:r>
              <a:rPr lang="es-ES" sz="1900" b="0" dirty="0">
                <a:solidFill>
                  <a:srgbClr val="336600"/>
                </a:solidFill>
              </a:rPr>
              <a:t> para su funcionamiento o que utilicen </a:t>
            </a:r>
            <a:r>
              <a:rPr lang="es-ES" sz="1900" b="0" u="sng" dirty="0">
                <a:solidFill>
                  <a:srgbClr val="336600"/>
                </a:solidFill>
              </a:rPr>
              <a:t>energías renovables</a:t>
            </a:r>
            <a:r>
              <a:rPr lang="es-ES" sz="1900" b="0" dirty="0">
                <a:solidFill>
                  <a:srgbClr val="336600"/>
                </a:solidFill>
              </a:rPr>
              <a:t>.</a:t>
            </a:r>
          </a:p>
          <a:p>
            <a:pPr marL="355600" indent="-355600">
              <a:buFont typeface="Wingdings" panose="05000000000000000000" pitchFamily="2" charset="2"/>
              <a:buChar char="q"/>
            </a:pPr>
            <a:r>
              <a:rPr lang="es-ES" sz="2000" dirty="0" smtClean="0">
                <a:solidFill>
                  <a:srgbClr val="336600"/>
                </a:solidFill>
              </a:rPr>
              <a:t>con </a:t>
            </a:r>
            <a:r>
              <a:rPr lang="es-ES" sz="2000" dirty="0">
                <a:solidFill>
                  <a:srgbClr val="336600"/>
                </a:solidFill>
              </a:rPr>
              <a:t>inclusión de nuevas tecnologías, entre otras:</a:t>
            </a:r>
          </a:p>
          <a:p>
            <a:r>
              <a:rPr lang="es-ES" sz="1900" b="0" dirty="0" smtClean="0">
                <a:solidFill>
                  <a:srgbClr val="336600"/>
                </a:solidFill>
              </a:rPr>
              <a:t>-</a:t>
            </a:r>
            <a:r>
              <a:rPr lang="es-ES" sz="1900" b="0" u="sng" dirty="0" smtClean="0">
                <a:solidFill>
                  <a:srgbClr val="336600"/>
                </a:solidFill>
              </a:rPr>
              <a:t>nuevas </a:t>
            </a:r>
            <a:r>
              <a:rPr lang="es-ES" sz="1900" b="0" u="sng" dirty="0">
                <a:solidFill>
                  <a:srgbClr val="336600"/>
                </a:solidFill>
              </a:rPr>
              <a:t>tecnologías e innovación</a:t>
            </a:r>
            <a:r>
              <a:rPr lang="es-ES" sz="1900" b="0" dirty="0">
                <a:solidFill>
                  <a:srgbClr val="336600"/>
                </a:solidFill>
              </a:rPr>
              <a:t> para conseguir un riego más eficiente.</a:t>
            </a:r>
          </a:p>
          <a:p>
            <a:r>
              <a:rPr lang="es-ES" sz="1900" b="0" dirty="0" smtClean="0">
                <a:solidFill>
                  <a:srgbClr val="336600"/>
                </a:solidFill>
              </a:rPr>
              <a:t>-</a:t>
            </a:r>
            <a:r>
              <a:rPr lang="es-ES" sz="1900" b="0" dirty="0">
                <a:solidFill>
                  <a:srgbClr val="336600"/>
                </a:solidFill>
              </a:rPr>
              <a:t>a</a:t>
            </a:r>
            <a:r>
              <a:rPr lang="es-ES" sz="1900" b="0" dirty="0" smtClean="0">
                <a:solidFill>
                  <a:srgbClr val="336600"/>
                </a:solidFill>
              </a:rPr>
              <a:t>ctuaciones </a:t>
            </a:r>
            <a:r>
              <a:rPr lang="es-ES" sz="1900" b="0" dirty="0">
                <a:solidFill>
                  <a:srgbClr val="336600"/>
                </a:solidFill>
              </a:rPr>
              <a:t>que propongan un </a:t>
            </a:r>
            <a:r>
              <a:rPr lang="es-ES" sz="1900" b="0" u="sng" dirty="0">
                <a:solidFill>
                  <a:srgbClr val="336600"/>
                </a:solidFill>
              </a:rPr>
              <a:t>mayor grado de intensidad en la modernización</a:t>
            </a:r>
            <a:r>
              <a:rPr lang="es-ES" sz="1900" b="0" dirty="0">
                <a:solidFill>
                  <a:srgbClr val="336600"/>
                </a:solidFill>
              </a:rPr>
              <a:t>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152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82757" y="1641022"/>
            <a:ext cx="8701935" cy="446258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sz="2000" dirty="0"/>
              <a:t>Requisitos medioambientales de los proyectos </a:t>
            </a:r>
            <a:r>
              <a:rPr lang="es-ES" sz="2000" dirty="0" smtClean="0"/>
              <a:t>s </a:t>
            </a:r>
            <a:r>
              <a:rPr lang="es-ES" sz="2000" dirty="0"/>
              <a:t>incluidos en el plan: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182758" y="2315265"/>
            <a:ext cx="8701935" cy="11233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251429" bIns="68571" rtlCol="0" anchor="ctr">
            <a:spAutoFit/>
          </a:bodyPr>
          <a:lstStyle>
            <a:defPPr>
              <a:defRPr lang="es-ES"/>
            </a:defPPr>
            <a:lvl1pPr algn="just">
              <a:defRPr sz="2100" b="1">
                <a:solidFill>
                  <a:schemeClr val="bg1"/>
                </a:solidFill>
              </a:defRPr>
            </a:lvl1pPr>
          </a:lstStyle>
          <a:p>
            <a:r>
              <a:rPr lang="es-ES" sz="2000" b="0" dirty="0">
                <a:solidFill>
                  <a:srgbClr val="336600"/>
                </a:solidFill>
              </a:rPr>
              <a:t>El Mecanismo solo apoya aquellas medidas que respeten el principio de </a:t>
            </a:r>
            <a:r>
              <a:rPr lang="es-ES" sz="2200" dirty="0">
                <a:solidFill>
                  <a:srgbClr val="336600"/>
                </a:solidFill>
              </a:rPr>
              <a:t>«no causar un perjuicio significativo» </a:t>
            </a:r>
            <a:r>
              <a:rPr lang="es-ES" sz="2200" dirty="0" smtClean="0">
                <a:solidFill>
                  <a:srgbClr val="336600"/>
                </a:solidFill>
              </a:rPr>
              <a:t>al medioambiente </a:t>
            </a:r>
            <a:r>
              <a:rPr lang="es-ES" sz="2000" dirty="0" smtClean="0">
                <a:solidFill>
                  <a:srgbClr val="336600"/>
                </a:solidFill>
              </a:rPr>
              <a:t>(</a:t>
            </a:r>
            <a:r>
              <a:rPr lang="es-ES" sz="2000" dirty="0">
                <a:solidFill>
                  <a:srgbClr val="336600"/>
                </a:solidFill>
              </a:rPr>
              <a:t>DNSH, en inglés) </a:t>
            </a:r>
            <a:r>
              <a:rPr lang="es-ES" sz="2000" b="0" dirty="0" smtClean="0">
                <a:solidFill>
                  <a:srgbClr val="336600"/>
                </a:solidFill>
              </a:rPr>
              <a:t>, </a:t>
            </a:r>
            <a:r>
              <a:rPr lang="es-ES" sz="2000" b="0" dirty="0">
                <a:solidFill>
                  <a:srgbClr val="336600"/>
                </a:solidFill>
              </a:rPr>
              <a:t>según lo establecido en el Reglamento (UE) 2020/852.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55162" y="3634840"/>
            <a:ext cx="6131990" cy="22929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rIns="251429" bIns="68571" rtlCol="0" anchor="ctr">
            <a:spAutoFit/>
          </a:bodyPr>
          <a:lstStyle>
            <a:defPPr>
              <a:defRPr lang="es-ES"/>
            </a:defPPr>
            <a:lvl1pPr algn="just">
              <a:defRPr sz="21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>
                <a:solidFill>
                  <a:srgbClr val="336600"/>
                </a:solidFill>
              </a:rPr>
              <a:t>Cumplir con el principio DNSH implica:</a:t>
            </a:r>
            <a:endParaRPr lang="es-ES" sz="2200" dirty="0">
              <a:solidFill>
                <a:srgbClr val="336600"/>
              </a:solidFill>
            </a:endParaRPr>
          </a:p>
          <a:p>
            <a:pPr marL="217707" indent="-217707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b="1" dirty="0" smtClean="0">
                <a:solidFill>
                  <a:srgbClr val="336600"/>
                </a:solidFill>
              </a:rPr>
              <a:t>contribuir </a:t>
            </a:r>
            <a:r>
              <a:rPr lang="es-ES" sz="2200" b="1" dirty="0">
                <a:solidFill>
                  <a:srgbClr val="336600"/>
                </a:solidFill>
              </a:rPr>
              <a:t>sustancialmente </a:t>
            </a:r>
            <a:r>
              <a:rPr lang="es-ES" sz="2200" b="1" dirty="0" smtClean="0">
                <a:solidFill>
                  <a:srgbClr val="336600"/>
                </a:solidFill>
              </a:rPr>
              <a:t>al menos a uno </a:t>
            </a:r>
            <a:r>
              <a:rPr lang="es-ES" sz="2200" dirty="0" smtClean="0">
                <a:solidFill>
                  <a:srgbClr val="336600"/>
                </a:solidFill>
              </a:rPr>
              <a:t>de </a:t>
            </a:r>
            <a:r>
              <a:rPr lang="es-ES" sz="2200" dirty="0">
                <a:solidFill>
                  <a:srgbClr val="336600"/>
                </a:solidFill>
              </a:rPr>
              <a:t>los objetivos medioam­bientales, definidos en el Reglamento.</a:t>
            </a:r>
          </a:p>
          <a:p>
            <a:pPr marL="217707" indent="-217707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2200" b="1" dirty="0">
                <a:solidFill>
                  <a:srgbClr val="336600"/>
                </a:solidFill>
              </a:rPr>
              <a:t>no </a:t>
            </a:r>
            <a:r>
              <a:rPr lang="es-ES" sz="2200" b="1" dirty="0" smtClean="0">
                <a:solidFill>
                  <a:srgbClr val="336600"/>
                </a:solidFill>
              </a:rPr>
              <a:t>causar </a:t>
            </a:r>
            <a:r>
              <a:rPr lang="es-ES" sz="2200" b="1" dirty="0">
                <a:solidFill>
                  <a:srgbClr val="336600"/>
                </a:solidFill>
              </a:rPr>
              <a:t>ningún perjuicio significativo a ninguno de los objetivos </a:t>
            </a:r>
            <a:r>
              <a:rPr lang="es-ES" sz="2200" dirty="0">
                <a:solidFill>
                  <a:srgbClr val="336600"/>
                </a:solidFill>
              </a:rPr>
              <a:t>medioambientales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5160" y="6123966"/>
            <a:ext cx="8789557" cy="451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100" b="1" dirty="0">
                <a:solidFill>
                  <a:srgbClr val="336600"/>
                </a:solidFill>
              </a:rPr>
              <a:t>¿Cuáles son los objetivos medioambientales del Reglamento (UE) 2020/852?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5854" r="12877" b="4368"/>
          <a:stretch/>
        </p:blipFill>
        <p:spPr>
          <a:xfrm>
            <a:off x="6513532" y="3666616"/>
            <a:ext cx="2531186" cy="2065444"/>
          </a:xfrm>
          <a:prstGeom prst="rect">
            <a:avLst/>
          </a:prstGeom>
        </p:spPr>
      </p:pic>
      <p:pic>
        <p:nvPicPr>
          <p:cNvPr id="10" name="Imagen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250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289632" y="3777011"/>
            <a:ext cx="8500779" cy="4462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000" b="1" cap="all" dirty="0" smtClean="0">
                <a:solidFill>
                  <a:srgbClr val="336600"/>
                </a:solidFill>
              </a:rPr>
              <a:t>3.- uso </a:t>
            </a:r>
            <a:r>
              <a:rPr lang="es-ES" sz="2000" b="1" cap="all" dirty="0" err="1" smtClean="0">
                <a:solidFill>
                  <a:srgbClr val="336600"/>
                </a:solidFill>
              </a:rPr>
              <a:t>sosteNible</a:t>
            </a:r>
            <a:r>
              <a:rPr lang="es-ES" sz="2000" b="1" cap="all" dirty="0" smtClean="0">
                <a:solidFill>
                  <a:srgbClr val="336600"/>
                </a:solidFill>
              </a:rPr>
              <a:t> </a:t>
            </a:r>
            <a:r>
              <a:rPr lang="es-ES" sz="2000" b="1" cap="all" dirty="0">
                <a:solidFill>
                  <a:srgbClr val="336600"/>
                </a:solidFill>
              </a:rPr>
              <a:t>y protección de los recursos hídricos y marinos 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303270" y="4504987"/>
            <a:ext cx="8500779" cy="4462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000" b="1" cap="all" dirty="0" smtClean="0">
                <a:solidFill>
                  <a:srgbClr val="336600"/>
                </a:solidFill>
              </a:rPr>
              <a:t>4.- transición </a:t>
            </a:r>
            <a:r>
              <a:rPr lang="es-ES" sz="2000" b="1" cap="all" dirty="0">
                <a:solidFill>
                  <a:srgbClr val="336600"/>
                </a:solidFill>
              </a:rPr>
              <a:t>hacia una economía circular 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303269" y="5191280"/>
            <a:ext cx="8487142" cy="4462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/>
            <a:r>
              <a:rPr lang="es-ES" sz="2000" b="1" cap="all" dirty="0">
                <a:solidFill>
                  <a:srgbClr val="336600"/>
                </a:solidFill>
              </a:rPr>
              <a:t>5</a:t>
            </a:r>
            <a:r>
              <a:rPr lang="es-ES" sz="2000" b="1" cap="all" dirty="0" smtClean="0">
                <a:solidFill>
                  <a:srgbClr val="336600"/>
                </a:solidFill>
              </a:rPr>
              <a:t>.- PREVENCIÓN </a:t>
            </a:r>
            <a:r>
              <a:rPr lang="es-ES" sz="2000" b="1" cap="all" dirty="0">
                <a:solidFill>
                  <a:srgbClr val="336600"/>
                </a:solidFill>
              </a:rPr>
              <a:t>Y CONTROL DE LA </a:t>
            </a:r>
            <a:r>
              <a:rPr lang="es-ES" sz="2000" b="1" cap="all" dirty="0" smtClean="0">
                <a:solidFill>
                  <a:srgbClr val="336600"/>
                </a:solidFill>
              </a:rPr>
              <a:t>CONTAMINACIÓN</a:t>
            </a:r>
            <a:endParaRPr lang="es-ES" sz="2000" b="1" cap="all" dirty="0">
              <a:solidFill>
                <a:srgbClr val="336600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96974" y="5866313"/>
            <a:ext cx="8487143" cy="4462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/>
            <a:r>
              <a:rPr lang="es-ES" sz="2000" b="1" cap="all" dirty="0">
                <a:solidFill>
                  <a:srgbClr val="336600"/>
                </a:solidFill>
              </a:rPr>
              <a:t>6</a:t>
            </a:r>
            <a:r>
              <a:rPr lang="es-ES" sz="2000" b="1" cap="all" dirty="0" smtClean="0">
                <a:solidFill>
                  <a:srgbClr val="336600"/>
                </a:solidFill>
              </a:rPr>
              <a:t>.- protección </a:t>
            </a:r>
            <a:r>
              <a:rPr lang="es-ES" sz="2000" b="1" cap="all" dirty="0">
                <a:solidFill>
                  <a:srgbClr val="336600"/>
                </a:solidFill>
              </a:rPr>
              <a:t>y recuperación de la biodiversidad y los ecosistemas.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00570" y="1748579"/>
            <a:ext cx="8635902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800"/>
              </a:spcBef>
              <a:spcAft>
                <a:spcPts val="800"/>
              </a:spcAft>
              <a:defRPr sz="2000" b="1" cap="all"/>
            </a:lvl1pPr>
          </a:lstStyle>
          <a:p>
            <a:r>
              <a:rPr lang="es-ES" sz="2200" dirty="0" smtClean="0"/>
              <a:t>OBJETIVOS AMBIENTALES DEL PRINCIPIO DNSH. </a:t>
            </a:r>
            <a:r>
              <a:rPr lang="es-ES" sz="2200" cap="none" dirty="0" smtClean="0"/>
              <a:t>Contribuciones</a:t>
            </a:r>
            <a:endParaRPr lang="es-ES" sz="2200" cap="none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289633" y="2387461"/>
            <a:ext cx="8500779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b="1" cap="all" dirty="0" smtClean="0">
                <a:solidFill>
                  <a:srgbClr val="336600"/>
                </a:solidFill>
              </a:rPr>
              <a:t>1.-</a:t>
            </a:r>
            <a:r>
              <a:rPr lang="es-ES" sz="2000" b="1" cap="all" dirty="0" smtClean="0">
                <a:solidFill>
                  <a:srgbClr val="336600"/>
                </a:solidFill>
              </a:rPr>
              <a:t>Mitigación </a:t>
            </a:r>
            <a:r>
              <a:rPr lang="es-ES" sz="2000" b="1" cap="all" dirty="0">
                <a:solidFill>
                  <a:srgbClr val="336600"/>
                </a:solidFill>
              </a:rPr>
              <a:t>del cambio </a:t>
            </a:r>
            <a:r>
              <a:rPr lang="es-ES" sz="2000" b="1" cap="all" dirty="0" smtClean="0">
                <a:solidFill>
                  <a:srgbClr val="336600"/>
                </a:solidFill>
              </a:rPr>
              <a:t>climático</a:t>
            </a:r>
            <a:endParaRPr lang="es-ES" sz="2000" b="1" cap="all" dirty="0">
              <a:solidFill>
                <a:srgbClr val="33660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303270" y="3112884"/>
            <a:ext cx="8500780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/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b="1" cap="all" dirty="0" smtClean="0">
                <a:solidFill>
                  <a:srgbClr val="336600"/>
                </a:solidFill>
              </a:rPr>
              <a:t>2.- </a:t>
            </a:r>
            <a:r>
              <a:rPr lang="es-ES" sz="2000" b="1" cap="all" dirty="0" smtClean="0">
                <a:solidFill>
                  <a:srgbClr val="336600"/>
                </a:solidFill>
              </a:rPr>
              <a:t>ADAPTACIÓN </a:t>
            </a:r>
            <a:r>
              <a:rPr lang="es-ES" sz="2000" b="1" cap="all" dirty="0">
                <a:solidFill>
                  <a:srgbClr val="336600"/>
                </a:solidFill>
              </a:rPr>
              <a:t>AL CAMBIO </a:t>
            </a:r>
            <a:r>
              <a:rPr lang="es-ES" sz="2000" b="1" cap="all" dirty="0" smtClean="0">
                <a:solidFill>
                  <a:srgbClr val="336600"/>
                </a:solidFill>
              </a:rPr>
              <a:t>CLIMÁTICO</a:t>
            </a:r>
            <a:endParaRPr lang="es-ES" sz="2000" b="1" cap="all" dirty="0">
              <a:solidFill>
                <a:srgbClr val="33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14476" y="1744828"/>
            <a:ext cx="8418286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/>
              <a:t>CÓMO SE GARANTIZA EL CUMPLIMIENTO DEL PRINCIPIO DNSH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14476" y="2395258"/>
            <a:ext cx="8418286" cy="42934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17707" indent="-217707" algn="just">
              <a:spcBef>
                <a:spcPts val="508"/>
              </a:spcBef>
              <a:spcAft>
                <a:spcPts val="508"/>
              </a:spcAft>
              <a:buFont typeface="Wingdings" panose="05000000000000000000" pitchFamily="2" charset="2"/>
              <a:buChar char="v"/>
            </a:pPr>
            <a:r>
              <a:rPr lang="es-ES" sz="2200" b="1" dirty="0">
                <a:solidFill>
                  <a:srgbClr val="336600"/>
                </a:solidFill>
              </a:rPr>
              <a:t>El principio DNSH debe garantizarse desde la  concepción del proyecto.</a:t>
            </a:r>
          </a:p>
          <a:p>
            <a:pPr marL="217707" indent="-217707" algn="just">
              <a:spcBef>
                <a:spcPts val="508"/>
              </a:spcBef>
              <a:spcAft>
                <a:spcPts val="508"/>
              </a:spcAft>
              <a:buFont typeface="Wingdings" panose="05000000000000000000" pitchFamily="2" charset="2"/>
              <a:buChar char="v"/>
            </a:pPr>
            <a:r>
              <a:rPr lang="es-ES" sz="2200" b="1" dirty="0">
                <a:solidFill>
                  <a:srgbClr val="336600"/>
                </a:solidFill>
              </a:rPr>
              <a:t>En los Convenio MAPA-SEIASA y SEIASA-CCRR se </a:t>
            </a:r>
            <a:r>
              <a:rPr lang="es-ES" sz="2200" b="1" dirty="0" smtClean="0">
                <a:solidFill>
                  <a:srgbClr val="336600"/>
                </a:solidFill>
              </a:rPr>
              <a:t>han diseñado medidas específicas, para cumplir los </a:t>
            </a:r>
            <a:r>
              <a:rPr lang="es-ES" sz="2200" b="1" dirty="0">
                <a:solidFill>
                  <a:srgbClr val="336600"/>
                </a:solidFill>
              </a:rPr>
              <a:t>objetivos medioambientales </a:t>
            </a:r>
            <a:r>
              <a:rPr lang="es-ES" sz="2200" b="1" dirty="0" smtClean="0">
                <a:solidFill>
                  <a:srgbClr val="336600"/>
                </a:solidFill>
              </a:rPr>
              <a:t>del DNSH:</a:t>
            </a:r>
            <a:endParaRPr lang="es-ES" sz="2200" b="1" dirty="0">
              <a:solidFill>
                <a:srgbClr val="336600"/>
              </a:solidFill>
            </a:endParaRPr>
          </a:p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dirty="0" smtClean="0">
                <a:solidFill>
                  <a:srgbClr val="336600"/>
                </a:solidFill>
              </a:rPr>
              <a:t>-reducción </a:t>
            </a:r>
            <a:r>
              <a:rPr lang="es-ES" sz="2200" dirty="0">
                <a:solidFill>
                  <a:srgbClr val="336600"/>
                </a:solidFill>
              </a:rPr>
              <a:t>de la contaminación difusa por nitratos y fosfatos.</a:t>
            </a:r>
          </a:p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dirty="0">
                <a:solidFill>
                  <a:srgbClr val="336600"/>
                </a:solidFill>
              </a:rPr>
              <a:t>-disminución de la contaminación por fitosanitarios y plaguicidas.</a:t>
            </a:r>
          </a:p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dirty="0">
                <a:solidFill>
                  <a:srgbClr val="336600"/>
                </a:solidFill>
              </a:rPr>
              <a:t>-mejora en la eficiencia del uso del agua y la energía.</a:t>
            </a:r>
          </a:p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dirty="0">
                <a:solidFill>
                  <a:srgbClr val="336600"/>
                </a:solidFill>
              </a:rPr>
              <a:t>-reducción de emisiones de gases de efecto invernadero.</a:t>
            </a:r>
          </a:p>
          <a:p>
            <a:pPr algn="just">
              <a:spcBef>
                <a:spcPts val="508"/>
              </a:spcBef>
              <a:spcAft>
                <a:spcPts val="508"/>
              </a:spcAft>
            </a:pPr>
            <a:r>
              <a:rPr lang="es-ES" sz="2200" dirty="0">
                <a:solidFill>
                  <a:srgbClr val="336600"/>
                </a:solidFill>
              </a:rPr>
              <a:t>-protección del suelo y la mejora del paisaje y la biodiversidad.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Plaguicidas, El Glifos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99" y="5247565"/>
            <a:ext cx="1543868" cy="102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462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183682" y="2486053"/>
            <a:ext cx="6051936" cy="8155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</a:pPr>
            <a:r>
              <a:rPr lang="es-ES" sz="2200" dirty="0">
                <a:solidFill>
                  <a:srgbClr val="336600"/>
                </a:solidFill>
              </a:rPr>
              <a:t>Aumentar la superficie de </a:t>
            </a:r>
            <a:r>
              <a:rPr lang="es-ES" sz="2200" b="1" dirty="0">
                <a:solidFill>
                  <a:srgbClr val="336600"/>
                </a:solidFill>
              </a:rPr>
              <a:t>riego con sistema eficiente </a:t>
            </a:r>
            <a:r>
              <a:rPr lang="es-ES" sz="2200" dirty="0">
                <a:solidFill>
                  <a:srgbClr val="336600"/>
                </a:solidFill>
              </a:rPr>
              <a:t>(goteo, aspersión, etc</a:t>
            </a:r>
            <a:r>
              <a:rPr lang="es-ES" sz="2200" dirty="0" smtClean="0">
                <a:solidFill>
                  <a:srgbClr val="336600"/>
                </a:solidFill>
              </a:rPr>
              <a:t>.).</a:t>
            </a:r>
            <a:endParaRPr lang="es-ES" sz="2200" dirty="0">
              <a:solidFill>
                <a:srgbClr val="33660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37058" y="1652737"/>
            <a:ext cx="8418286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 smtClean="0"/>
              <a:t>Qué </a:t>
            </a:r>
            <a:r>
              <a:rPr lang="es-ES" dirty="0"/>
              <a:t>medidas concretas se </a:t>
            </a:r>
            <a:r>
              <a:rPr lang="es-ES" dirty="0" smtClean="0"/>
              <a:t>están implementando: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737" y="2248090"/>
            <a:ext cx="2500745" cy="1875559"/>
          </a:xfrm>
          <a:prstGeom prst="rect">
            <a:avLst/>
          </a:prstGeom>
        </p:spPr>
      </p:pic>
      <p:pic>
        <p:nvPicPr>
          <p:cNvPr id="6146" name="Picture 2" descr="RSU-V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87"/>
          <a:stretch/>
        </p:blipFill>
        <p:spPr bwMode="auto">
          <a:xfrm>
            <a:off x="7954574" y="4123649"/>
            <a:ext cx="1192046" cy="214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P-50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171" y="5537359"/>
            <a:ext cx="1265142" cy="126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83681" y="5592858"/>
            <a:ext cx="6611688" cy="11541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4"/>
            </a:pPr>
            <a:r>
              <a:rPr lang="es-ES" sz="2200" dirty="0" smtClean="0">
                <a:solidFill>
                  <a:srgbClr val="336600"/>
                </a:solidFill>
              </a:rPr>
              <a:t>Instalación </a:t>
            </a:r>
            <a:r>
              <a:rPr lang="es-ES" sz="2200" dirty="0">
                <a:solidFill>
                  <a:srgbClr val="336600"/>
                </a:solidFill>
              </a:rPr>
              <a:t>de </a:t>
            </a:r>
            <a:r>
              <a:rPr lang="es-ES" sz="2200" b="1" dirty="0">
                <a:solidFill>
                  <a:srgbClr val="336600"/>
                </a:solidFill>
              </a:rPr>
              <a:t>sensores para el control y seguimiento del contenido de nutrientes</a:t>
            </a:r>
            <a:r>
              <a:rPr lang="es-ES" sz="2200" dirty="0">
                <a:solidFill>
                  <a:srgbClr val="336600"/>
                </a:solidFill>
              </a:rPr>
              <a:t>, principalmente nitrógeno y potasio en el agua del riego</a:t>
            </a:r>
            <a:r>
              <a:rPr lang="es-ES" sz="2200" dirty="0" smtClean="0">
                <a:solidFill>
                  <a:srgbClr val="336600"/>
                </a:solidFill>
              </a:rPr>
              <a:t>.</a:t>
            </a:r>
            <a:endParaRPr lang="es-ES" sz="2200" dirty="0">
              <a:solidFill>
                <a:srgbClr val="3366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83681" y="3630604"/>
            <a:ext cx="6051937" cy="8155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2"/>
            </a:pPr>
            <a:r>
              <a:rPr lang="es-ES" sz="2200" dirty="0" smtClean="0">
                <a:solidFill>
                  <a:srgbClr val="336600"/>
                </a:solidFill>
              </a:rPr>
              <a:t>Instalación </a:t>
            </a:r>
            <a:r>
              <a:rPr lang="es-ES" sz="2200" dirty="0">
                <a:solidFill>
                  <a:srgbClr val="336600"/>
                </a:solidFill>
              </a:rPr>
              <a:t>de </a:t>
            </a:r>
            <a:r>
              <a:rPr lang="es-ES" sz="2200" b="1" dirty="0">
                <a:solidFill>
                  <a:srgbClr val="336600"/>
                </a:solidFill>
              </a:rPr>
              <a:t>dispositivos para </a:t>
            </a:r>
            <a:r>
              <a:rPr lang="es-ES" sz="2200" b="1" dirty="0" smtClean="0">
                <a:solidFill>
                  <a:srgbClr val="336600"/>
                </a:solidFill>
              </a:rPr>
              <a:t>medir el </a:t>
            </a:r>
            <a:r>
              <a:rPr lang="es-ES" sz="2200" b="1" dirty="0">
                <a:solidFill>
                  <a:srgbClr val="336600"/>
                </a:solidFill>
              </a:rPr>
              <a:t>volumen de agua de </a:t>
            </a:r>
            <a:r>
              <a:rPr lang="es-ES" sz="2200" b="1" dirty="0" smtClean="0">
                <a:solidFill>
                  <a:srgbClr val="336600"/>
                </a:solidFill>
              </a:rPr>
              <a:t>riego. Tarificación </a:t>
            </a:r>
            <a:r>
              <a:rPr lang="es-ES" sz="2200" b="1" dirty="0" err="1" smtClean="0">
                <a:solidFill>
                  <a:srgbClr val="336600"/>
                </a:solidFill>
              </a:rPr>
              <a:t>binómica</a:t>
            </a:r>
            <a:r>
              <a:rPr lang="es-ES" sz="2200" b="1" dirty="0" smtClean="0">
                <a:solidFill>
                  <a:srgbClr val="336600"/>
                </a:solidFill>
              </a:rPr>
              <a:t>.</a:t>
            </a:r>
            <a:endParaRPr lang="es-ES" sz="2200" dirty="0">
              <a:solidFill>
                <a:srgbClr val="3366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83681" y="4865647"/>
            <a:ext cx="7644769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57200" indent="-457200"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3"/>
            </a:pPr>
            <a:r>
              <a:rPr lang="es-ES" sz="2200" dirty="0" smtClean="0">
                <a:solidFill>
                  <a:srgbClr val="336600"/>
                </a:solidFill>
              </a:rPr>
              <a:t>Instalación </a:t>
            </a:r>
            <a:r>
              <a:rPr lang="es-ES" sz="2200" dirty="0">
                <a:solidFill>
                  <a:srgbClr val="336600"/>
                </a:solidFill>
              </a:rPr>
              <a:t>de </a:t>
            </a:r>
            <a:r>
              <a:rPr lang="es-ES" sz="2200" b="1" dirty="0">
                <a:solidFill>
                  <a:srgbClr val="336600"/>
                </a:solidFill>
              </a:rPr>
              <a:t>sensores del contenido de humedad </a:t>
            </a:r>
            <a:r>
              <a:rPr lang="es-ES" sz="2200" dirty="0">
                <a:solidFill>
                  <a:srgbClr val="336600"/>
                </a:solidFill>
              </a:rPr>
              <a:t>del </a:t>
            </a:r>
            <a:r>
              <a:rPr lang="es-ES" sz="2200" dirty="0" smtClean="0">
                <a:solidFill>
                  <a:srgbClr val="336600"/>
                </a:solidFill>
              </a:rPr>
              <a:t>suelo</a:t>
            </a:r>
            <a:r>
              <a:rPr lang="es-ES" sz="2200" dirty="0">
                <a:solidFill>
                  <a:srgbClr val="336600"/>
                </a:solidFill>
              </a:rPr>
              <a:t>.</a:t>
            </a:r>
          </a:p>
        </p:txBody>
      </p:sp>
      <p:pic>
        <p:nvPicPr>
          <p:cNvPr id="12" name="Imagen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72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247056" y="2451517"/>
            <a:ext cx="7036442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5"/>
            </a:pPr>
            <a:r>
              <a:rPr lang="es-ES" sz="2200" dirty="0" smtClean="0">
                <a:solidFill>
                  <a:srgbClr val="336600"/>
                </a:solidFill>
              </a:rPr>
              <a:t>En balsas </a:t>
            </a:r>
            <a:r>
              <a:rPr lang="es-ES" sz="2200" dirty="0">
                <a:solidFill>
                  <a:srgbClr val="336600"/>
                </a:solidFill>
              </a:rPr>
              <a:t>de </a:t>
            </a:r>
            <a:r>
              <a:rPr lang="es-ES" sz="2200" dirty="0" smtClean="0">
                <a:solidFill>
                  <a:srgbClr val="336600"/>
                </a:solidFill>
              </a:rPr>
              <a:t>riego: </a:t>
            </a:r>
            <a:r>
              <a:rPr lang="es-ES" sz="2200" b="1" dirty="0" smtClean="0">
                <a:solidFill>
                  <a:srgbClr val="336600"/>
                </a:solidFill>
              </a:rPr>
              <a:t>medidas </a:t>
            </a:r>
            <a:r>
              <a:rPr lang="es-ES" sz="2200" b="1" dirty="0">
                <a:solidFill>
                  <a:srgbClr val="336600"/>
                </a:solidFill>
              </a:rPr>
              <a:t>para evitar daños a la </a:t>
            </a:r>
            <a:r>
              <a:rPr lang="es-ES" sz="2200" b="1" dirty="0" smtClean="0">
                <a:solidFill>
                  <a:srgbClr val="336600"/>
                </a:solidFill>
              </a:rPr>
              <a:t>fauna</a:t>
            </a:r>
            <a:r>
              <a:rPr lang="es-ES" sz="2200" dirty="0">
                <a:solidFill>
                  <a:srgbClr val="336600"/>
                </a:solidFill>
              </a:rPr>
              <a:t>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37058" y="1652737"/>
            <a:ext cx="8418286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 smtClean="0"/>
              <a:t>Qué </a:t>
            </a:r>
            <a:r>
              <a:rPr lang="es-ES" dirty="0"/>
              <a:t>medidas concretas se </a:t>
            </a:r>
            <a:r>
              <a:rPr lang="es-ES" dirty="0" smtClean="0"/>
              <a:t>están implementando:</a:t>
            </a: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5161" y="3536508"/>
            <a:ext cx="6690585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57200" indent="-457200"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6"/>
            </a:pPr>
            <a:r>
              <a:rPr lang="es-ES" sz="2200" dirty="0" smtClean="0">
                <a:solidFill>
                  <a:srgbClr val="336600"/>
                </a:solidFill>
              </a:rPr>
              <a:t>Ejecución </a:t>
            </a:r>
            <a:r>
              <a:rPr lang="es-ES" sz="2200" dirty="0">
                <a:solidFill>
                  <a:srgbClr val="336600"/>
                </a:solidFill>
              </a:rPr>
              <a:t>de </a:t>
            </a:r>
            <a:r>
              <a:rPr lang="es-ES" sz="2200" b="1" dirty="0">
                <a:solidFill>
                  <a:srgbClr val="336600"/>
                </a:solidFill>
              </a:rPr>
              <a:t>estructuras vegetales de </a:t>
            </a:r>
            <a:r>
              <a:rPr lang="es-ES" sz="2200" b="1" dirty="0" smtClean="0">
                <a:solidFill>
                  <a:srgbClr val="336600"/>
                </a:solidFill>
              </a:rPr>
              <a:t>conservación</a:t>
            </a:r>
            <a:endParaRPr lang="es-ES" sz="2200" dirty="0">
              <a:solidFill>
                <a:srgbClr val="33660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47057" y="5973156"/>
            <a:ext cx="6372020" cy="477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just">
              <a:spcBef>
                <a:spcPts val="254"/>
              </a:spcBef>
              <a:spcAft>
                <a:spcPts val="254"/>
              </a:spcAft>
              <a:buFont typeface="+mj-lt"/>
              <a:buAutoNum type="arabicPeriod" startAt="7"/>
            </a:pPr>
            <a:r>
              <a:rPr lang="es-ES" sz="2200" dirty="0" smtClean="0">
                <a:solidFill>
                  <a:srgbClr val="336600"/>
                </a:solidFill>
              </a:rPr>
              <a:t>Medidas </a:t>
            </a:r>
            <a:r>
              <a:rPr lang="es-ES" sz="2200" dirty="0">
                <a:solidFill>
                  <a:srgbClr val="336600"/>
                </a:solidFill>
              </a:rPr>
              <a:t>para la mejora de la </a:t>
            </a:r>
            <a:r>
              <a:rPr lang="es-ES" sz="2200" b="1" dirty="0">
                <a:solidFill>
                  <a:srgbClr val="336600"/>
                </a:solidFill>
              </a:rPr>
              <a:t>eficiencia energética</a:t>
            </a:r>
            <a:r>
              <a:rPr lang="es-ES" sz="2200" dirty="0">
                <a:solidFill>
                  <a:srgbClr val="336600"/>
                </a:solidFill>
              </a:rPr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98" y="2175512"/>
            <a:ext cx="1710076" cy="2280101"/>
          </a:xfrm>
          <a:prstGeom prst="rect">
            <a:avLst/>
          </a:prstGeom>
        </p:spPr>
      </p:pic>
      <p:pic>
        <p:nvPicPr>
          <p:cNvPr id="10" name="Imagen 9" descr="D:\datos\Desktop\PEPE_MORA_AYUNT_31_01_2022\Fotos plantaci​Ã³n El CaÃ±uelo\Plantaci​Ã³n CaÃ±uelo\2015-03-26 09.46.40.jpg"/>
          <p:cNvPicPr/>
          <p:nvPr/>
        </p:nvPicPr>
        <p:blipFill>
          <a:blip r:embed="rId4" cstate="print"/>
          <a:srcRect t="4444" b="12000"/>
          <a:stretch>
            <a:fillRect/>
          </a:stretch>
        </p:blipFill>
        <p:spPr bwMode="auto">
          <a:xfrm>
            <a:off x="832603" y="4216969"/>
            <a:ext cx="2367097" cy="13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10" descr="C:\Pepe Mora\GRUPO OPERATIVO_Cereal_Agua\Fotos visor Grupo operativo\20200516_133653.jpg"/>
          <p:cNvPicPr/>
          <p:nvPr/>
        </p:nvPicPr>
        <p:blipFill>
          <a:blip r:embed="rId5" cstate="print"/>
          <a:srcRect l="11270"/>
          <a:stretch>
            <a:fillRect/>
          </a:stretch>
        </p:blipFill>
        <p:spPr bwMode="auto">
          <a:xfrm>
            <a:off x="4347825" y="4216969"/>
            <a:ext cx="2577372" cy="139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683" y="5385618"/>
            <a:ext cx="2035277" cy="1356851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639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255161" y="2330759"/>
            <a:ext cx="8418286" cy="8155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s-ES" sz="2200" dirty="0">
                <a:solidFill>
                  <a:srgbClr val="336600"/>
                </a:solidFill>
              </a:rPr>
              <a:t>8. </a:t>
            </a:r>
            <a:r>
              <a:rPr lang="es-ES" sz="2200" dirty="0" smtClean="0">
                <a:solidFill>
                  <a:srgbClr val="336600"/>
                </a:solidFill>
              </a:rPr>
              <a:t>El </a:t>
            </a:r>
            <a:r>
              <a:rPr lang="es-ES" sz="2200" dirty="0">
                <a:solidFill>
                  <a:srgbClr val="336600"/>
                </a:solidFill>
              </a:rPr>
              <a:t>proyecto </a:t>
            </a:r>
            <a:r>
              <a:rPr lang="es-ES" sz="2200" dirty="0" smtClean="0">
                <a:solidFill>
                  <a:srgbClr val="336600"/>
                </a:solidFill>
              </a:rPr>
              <a:t>debe </a:t>
            </a:r>
            <a:r>
              <a:rPr lang="es-ES" sz="2200" dirty="0">
                <a:solidFill>
                  <a:srgbClr val="336600"/>
                </a:solidFill>
              </a:rPr>
              <a:t>integrar las medidas ambientales establecidas por el Órgano Ambiental en la </a:t>
            </a:r>
            <a:r>
              <a:rPr lang="es-ES" sz="2200" b="1" dirty="0">
                <a:solidFill>
                  <a:srgbClr val="336600"/>
                </a:solidFill>
              </a:rPr>
              <a:t>Resolución Ambiental </a:t>
            </a:r>
            <a:r>
              <a:rPr lang="es-ES" sz="2200" dirty="0">
                <a:solidFill>
                  <a:srgbClr val="336600"/>
                </a:solidFill>
              </a:rPr>
              <a:t>sobre el proyecto.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5161" y="5580752"/>
            <a:ext cx="7272416" cy="10233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>
              <a:lnSpc>
                <a:spcPts val="2286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b="0" cap="none" dirty="0">
                <a:solidFill>
                  <a:srgbClr val="336600"/>
                </a:solidFill>
              </a:rPr>
              <a:t>Cada proyecto incluirá un </a:t>
            </a:r>
            <a:r>
              <a:rPr lang="es-ES" cap="none" dirty="0">
                <a:solidFill>
                  <a:srgbClr val="336600"/>
                </a:solidFill>
              </a:rPr>
              <a:t>Programa de Vigilancia Ambiental </a:t>
            </a:r>
            <a:r>
              <a:rPr lang="es-ES" b="0" cap="none" dirty="0">
                <a:solidFill>
                  <a:srgbClr val="336600"/>
                </a:solidFill>
              </a:rPr>
              <a:t>que comprenderá tanto la fase de ejecución, como </a:t>
            </a:r>
            <a:r>
              <a:rPr lang="es-ES" b="0" cap="none" dirty="0" smtClean="0">
                <a:solidFill>
                  <a:srgbClr val="336600"/>
                </a:solidFill>
              </a:rPr>
              <a:t>la de explotación del proyecto.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55161" y="4957744"/>
            <a:ext cx="8418286" cy="446258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sz="2000" dirty="0"/>
              <a:t>Cómo se garantiza la eficacia de las medidas: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55161" y="3323099"/>
            <a:ext cx="7178026" cy="11541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ctr"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es-ES" sz="2200" dirty="0">
                <a:solidFill>
                  <a:srgbClr val="336600"/>
                </a:solidFill>
              </a:rPr>
              <a:t>9. En todos los proyectos </a:t>
            </a:r>
            <a:r>
              <a:rPr lang="es-ES" sz="2200" u="sng" dirty="0">
                <a:solidFill>
                  <a:srgbClr val="336600"/>
                </a:solidFill>
              </a:rPr>
              <a:t>es obligatoria</a:t>
            </a:r>
            <a:r>
              <a:rPr lang="es-ES" sz="2200" dirty="0">
                <a:solidFill>
                  <a:srgbClr val="336600"/>
                </a:solidFill>
              </a:rPr>
              <a:t> la realización de </a:t>
            </a:r>
            <a:r>
              <a:rPr lang="es-ES" sz="2200" b="1" dirty="0">
                <a:solidFill>
                  <a:srgbClr val="336600"/>
                </a:solidFill>
              </a:rPr>
              <a:t>actividades de divulgación y formación en buenas prácticas agrarias </a:t>
            </a:r>
            <a:r>
              <a:rPr lang="es-ES" sz="2200" dirty="0">
                <a:solidFill>
                  <a:srgbClr val="336600"/>
                </a:solidFill>
              </a:rPr>
              <a:t>a los miembros de las Comunidades de Regantes.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55161" y="1690063"/>
            <a:ext cx="8418286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 smtClean="0"/>
              <a:t>Otras medidas a tener en cuenta: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726" y="4047895"/>
            <a:ext cx="1594721" cy="85869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161" y="5631387"/>
            <a:ext cx="1206624" cy="804809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976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9428" y="2983495"/>
            <a:ext cx="245679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1. 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Establecimiento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de sensores del contenido de humedad del suelo.</a:t>
            </a:r>
          </a:p>
        </p:txBody>
      </p:sp>
      <p:pic>
        <p:nvPicPr>
          <p:cNvPr id="1026" name="Picture 2" descr="Hierba, Volar, Hojas De Hierba, Gota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7"/>
          <a:stretch/>
        </p:blipFill>
        <p:spPr bwMode="auto">
          <a:xfrm>
            <a:off x="2566225" y="2844873"/>
            <a:ext cx="1621200" cy="120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4290844" y="2831063"/>
            <a:ext cx="3063309" cy="14003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2. </a:t>
            </a:r>
            <a:r>
              <a:rPr lang="es-ES" sz="1700" b="1" dirty="0" smtClean="0">
                <a:solidFill>
                  <a:schemeClr val="bg2">
                    <a:lumMod val="50000"/>
                  </a:schemeClr>
                </a:solidFill>
              </a:rPr>
              <a:t>Monitorización  </a:t>
            </a:r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de la calidad del agua de </a:t>
            </a:r>
            <a:r>
              <a:rPr lang="es-ES" sz="1700" b="1" dirty="0" smtClean="0">
                <a:solidFill>
                  <a:schemeClr val="bg2">
                    <a:lumMod val="50000"/>
                  </a:schemeClr>
                </a:solidFill>
              </a:rPr>
              <a:t>riego y de </a:t>
            </a:r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los retornos de </a:t>
            </a:r>
            <a:r>
              <a:rPr lang="es-ES" sz="1700" b="1" dirty="0" smtClean="0">
                <a:solidFill>
                  <a:schemeClr val="bg2">
                    <a:lumMod val="50000"/>
                  </a:schemeClr>
                </a:solidFill>
              </a:rPr>
              <a:t>riego, </a:t>
            </a:r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para </a:t>
            </a:r>
            <a:r>
              <a:rPr lang="es-ES" sz="1700" b="1" dirty="0" smtClean="0">
                <a:solidFill>
                  <a:schemeClr val="bg2">
                    <a:lumMod val="50000"/>
                  </a:schemeClr>
                </a:solidFill>
              </a:rPr>
              <a:t>controlar la </a:t>
            </a:r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contaminación de las </a:t>
            </a:r>
            <a:r>
              <a:rPr lang="es-ES" sz="1700" b="1" dirty="0" smtClean="0">
                <a:solidFill>
                  <a:schemeClr val="bg2">
                    <a:lumMod val="50000"/>
                  </a:schemeClr>
                </a:solidFill>
              </a:rPr>
              <a:t>aguas </a:t>
            </a:r>
            <a:r>
              <a:rPr lang="es-ES" sz="1700" b="1" dirty="0">
                <a:solidFill>
                  <a:schemeClr val="bg2">
                    <a:lumMod val="50000"/>
                  </a:schemeClr>
                </a:solidFill>
              </a:rPr>
              <a:t>receptoras.</a:t>
            </a:r>
          </a:p>
        </p:txBody>
      </p:sp>
      <p:pic>
        <p:nvPicPr>
          <p:cNvPr id="1028" name="Picture 4" descr="https://media.istockphoto.com/photos/creek-winding-through-kansas-pasture-picture-id179063016?b=1&amp;k=20&amp;m=179063016&amp;s=170667a&amp;w=0&amp;h=XQwA6UmRwqcvizVqLiGZeh03zP7irQDw0sSVGHgMgx0=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8" r="14110"/>
          <a:stretch/>
        </p:blipFill>
        <p:spPr bwMode="auto">
          <a:xfrm>
            <a:off x="7258463" y="2814421"/>
            <a:ext cx="1813210" cy="139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lsa de riego de una bonita finca de olivar junto a Sevilla  www.casasenelsur.es | Riego, Sevilla, Bonit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1" t="12371" r="16725" b="9278"/>
          <a:stretch/>
        </p:blipFill>
        <p:spPr bwMode="auto">
          <a:xfrm>
            <a:off x="6137586" y="4396363"/>
            <a:ext cx="1442196" cy="127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109428" y="4488977"/>
            <a:ext cx="452679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3-4. Ejecución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y mantenimiento de estructuras vegetales de conservación y mitigar daños a la fauna en las balsas de riego 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y otras infraestructuras</a:t>
            </a:r>
            <a:endParaRPr lang="es-E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pic>
        <p:nvPicPr>
          <p:cNvPr id="1034" name="Picture 10" descr="Barreras Vegetales contra la Erosión | cienciacebas&amp;#39;s Blo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62"/>
          <a:stretch/>
        </p:blipFill>
        <p:spPr bwMode="auto">
          <a:xfrm>
            <a:off x="4636222" y="4488976"/>
            <a:ext cx="1346506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314476" y="1648764"/>
            <a:ext cx="8418286" cy="477035"/>
          </a:xfrm>
          <a:prstGeom prst="rect">
            <a:avLst/>
          </a:prstGeom>
          <a:solidFill>
            <a:srgbClr val="33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/>
              <a:t>CÓMO </a:t>
            </a:r>
            <a:r>
              <a:rPr lang="es-ES" dirty="0" smtClean="0"/>
              <a:t>facilitamos la  </a:t>
            </a:r>
            <a:r>
              <a:rPr lang="es-ES" dirty="0"/>
              <a:t>IMPLANTACIÓN DE  LAS MEDIDAS: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2172837" y="5837411"/>
            <a:ext cx="297999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/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5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es-ES" b="1" dirty="0">
                <a:solidFill>
                  <a:schemeClr val="bg2">
                    <a:lumMod val="50000"/>
                  </a:schemeClr>
                </a:solidFill>
              </a:rPr>
              <a:t>Directriz para </a:t>
            </a: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realización de formación y divulgación de buenas prácticas agrarias.</a:t>
            </a:r>
            <a:endParaRPr lang="es-ES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146" name="Picture 2" descr="un grupo de granjeros en el campo, dándose la mano. agricultura familiar - formacion agraria fotografías e imágenes de sto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27" y="5836105"/>
            <a:ext cx="1644989" cy="92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874110" y="2260234"/>
            <a:ext cx="54115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63500" sx="103000" sy="103000" algn="ctr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5 directrices elaboradas en colaboración con el CSIC </a:t>
            </a:r>
            <a:endParaRPr lang="es-ES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6" name="Imagen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255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sp>
        <p:nvSpPr>
          <p:cNvPr id="15" name="CuadroTexto 14"/>
          <p:cNvSpPr txBox="1"/>
          <p:nvPr/>
        </p:nvSpPr>
        <p:spPr>
          <a:xfrm>
            <a:off x="255161" y="1020178"/>
            <a:ext cx="5381364" cy="400110"/>
          </a:xfrm>
          <a:prstGeom prst="rect">
            <a:avLst/>
          </a:prstGeom>
          <a:solidFill>
            <a:srgbClr val="68A141"/>
          </a:solidFill>
          <a:ln>
            <a:noFill/>
          </a:ln>
          <a:effectLst>
            <a:glow rad="101600">
              <a:schemeClr val="accent6">
                <a:lumMod val="60000"/>
                <a:lumOff val="4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Modernización para un regadío sostenible: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n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7395" y="111633"/>
            <a:ext cx="622300" cy="554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55161" y="2384105"/>
            <a:ext cx="8511152" cy="7848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600"/>
              </a:spcBef>
              <a:spcAft>
                <a:spcPts val="600"/>
              </a:spcAft>
              <a:defRPr sz="2200">
                <a:solidFill>
                  <a:srgbClr val="3366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Dos medidas adicionales van a contribuir a la competitividad, la sostenibilidad y la trazabilidad y seguridad del sector </a:t>
            </a:r>
            <a:r>
              <a:rPr lang="es-E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agroalimentario</a:t>
            </a:r>
            <a:r>
              <a:rPr lang="es-ES" sz="21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s-E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10869" t="20326" r="28261" b="15760"/>
          <a:stretch/>
        </p:blipFill>
        <p:spPr>
          <a:xfrm>
            <a:off x="6977270" y="3461344"/>
            <a:ext cx="1918252" cy="134277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5161" y="3694160"/>
            <a:ext cx="6592900" cy="8771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600"/>
              </a:spcBef>
              <a:spcAft>
                <a:spcPts val="600"/>
              </a:spcAft>
              <a:defRPr sz="2200">
                <a:solidFill>
                  <a:srgbClr val="3366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sector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agroalimentario: 410 M€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modernizar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egadíos.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22711" y="1688087"/>
            <a:ext cx="7176052" cy="461665"/>
          </a:xfrm>
          <a:prstGeom prst="rect">
            <a:avLst/>
          </a:prstGeom>
          <a:solidFill>
            <a:srgbClr val="33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ADICIONALES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55161" y="5065771"/>
            <a:ext cx="6555759" cy="16158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 sz="2400" b="1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" dirty="0" smtClean="0"/>
              <a:t>PERTE </a:t>
            </a:r>
            <a:r>
              <a:rPr lang="es-ES" dirty="0"/>
              <a:t>de </a:t>
            </a:r>
            <a:r>
              <a:rPr lang="es-ES" dirty="0" smtClean="0"/>
              <a:t>Digitalización </a:t>
            </a:r>
            <a:r>
              <a:rPr lang="es-ES" dirty="0"/>
              <a:t>del Ciclo del </a:t>
            </a:r>
            <a:r>
              <a:rPr lang="es-ES" dirty="0" smtClean="0"/>
              <a:t>Agua: 200 </a:t>
            </a:r>
            <a:r>
              <a:rPr lang="es-ES" dirty="0"/>
              <a:t>M€ </a:t>
            </a:r>
            <a:r>
              <a:rPr lang="es-ES" b="0" dirty="0"/>
              <a:t>para mejorar la gestión del agua, aumentar su eficacia y reducir las </a:t>
            </a:r>
            <a:r>
              <a:rPr lang="es-ES" b="0" dirty="0" smtClean="0"/>
              <a:t>pérdidas (instalación de contadores)</a:t>
            </a:r>
            <a:endParaRPr lang="es-ES" b="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/>
          <a:srcRect l="26956" t="22608" r="44348" b="14783"/>
          <a:stretch/>
        </p:blipFill>
        <p:spPr>
          <a:xfrm>
            <a:off x="7377940" y="5001867"/>
            <a:ext cx="1154803" cy="16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4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55161" y="1758193"/>
            <a:ext cx="8418286" cy="47703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 smtClean="0"/>
              <a:t>MESA NACIONAL DEL REGADÍO.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314326" y="4933949"/>
            <a:ext cx="84629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0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ES" sz="2500" dirty="0" smtClean="0">
                <a:solidFill>
                  <a:srgbClr val="7E002A"/>
                </a:solidFill>
              </a:rPr>
              <a:t>La </a:t>
            </a:r>
            <a:r>
              <a:rPr lang="es-ES" sz="2500" dirty="0">
                <a:solidFill>
                  <a:srgbClr val="7E002A"/>
                </a:solidFill>
              </a:rPr>
              <a:t>Mesa </a:t>
            </a:r>
            <a:r>
              <a:rPr lang="es-ES" sz="2500" dirty="0" smtClean="0">
                <a:solidFill>
                  <a:srgbClr val="7E002A"/>
                </a:solidFill>
              </a:rPr>
              <a:t>será el </a:t>
            </a:r>
            <a:r>
              <a:rPr lang="es-ES" sz="2500" b="1" dirty="0">
                <a:solidFill>
                  <a:srgbClr val="7E002A"/>
                </a:solidFill>
              </a:rPr>
              <a:t>mecanismo de gobernanza del regadío </a:t>
            </a:r>
            <a:r>
              <a:rPr lang="es-ES" sz="2500" dirty="0">
                <a:solidFill>
                  <a:srgbClr val="7E002A"/>
                </a:solidFill>
              </a:rPr>
              <a:t>español, </a:t>
            </a:r>
            <a:r>
              <a:rPr lang="es-ES" sz="2500" dirty="0" smtClean="0">
                <a:solidFill>
                  <a:srgbClr val="7E002A"/>
                </a:solidFill>
              </a:rPr>
              <a:t>facilitando la c</a:t>
            </a:r>
            <a:r>
              <a:rPr lang="es-ES" sz="2500" u="sng" dirty="0" smtClean="0">
                <a:solidFill>
                  <a:srgbClr val="7E002A"/>
                </a:solidFill>
              </a:rPr>
              <a:t>ooperación</a:t>
            </a:r>
            <a:r>
              <a:rPr lang="es-ES" sz="2500" u="sng" dirty="0">
                <a:solidFill>
                  <a:srgbClr val="7E002A"/>
                </a:solidFill>
              </a:rPr>
              <a:t>, comunicación y participación</a:t>
            </a:r>
            <a:r>
              <a:rPr lang="es-ES" sz="2500" dirty="0">
                <a:solidFill>
                  <a:srgbClr val="7E002A"/>
                </a:solidFill>
              </a:rPr>
              <a:t> entre </a:t>
            </a:r>
            <a:r>
              <a:rPr lang="es-ES" sz="2500" dirty="0" smtClean="0">
                <a:solidFill>
                  <a:srgbClr val="7E002A"/>
                </a:solidFill>
              </a:rPr>
              <a:t>las </a:t>
            </a:r>
            <a:r>
              <a:rPr lang="es-ES" sz="2500" dirty="0">
                <a:solidFill>
                  <a:srgbClr val="7E002A"/>
                </a:solidFill>
              </a:rPr>
              <a:t>administraciones </a:t>
            </a:r>
            <a:r>
              <a:rPr lang="es-ES" sz="2500" dirty="0" smtClean="0">
                <a:solidFill>
                  <a:srgbClr val="7E002A"/>
                </a:solidFill>
              </a:rPr>
              <a:t>competentes y el </a:t>
            </a:r>
            <a:r>
              <a:rPr lang="es-ES" sz="2500" dirty="0">
                <a:solidFill>
                  <a:srgbClr val="7E002A"/>
                </a:solidFill>
              </a:rPr>
              <a:t>resto de agentes interesados en la política de </a:t>
            </a:r>
            <a:r>
              <a:rPr lang="es-ES" sz="2500" dirty="0" smtClean="0">
                <a:solidFill>
                  <a:srgbClr val="7E002A"/>
                </a:solidFill>
              </a:rPr>
              <a:t>regadíos.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255161" y="1020178"/>
            <a:ext cx="3495957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lumMod val="40000"/>
                <a:lumOff val="6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del regadío: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Micrófono, Activo, Hablar, Conferenc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80" y="2972534"/>
            <a:ext cx="2057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352426" y="2235228"/>
            <a:ext cx="543877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s-ES" sz="2600" dirty="0" smtClean="0">
                <a:solidFill>
                  <a:srgbClr val="7E002A"/>
                </a:solidFill>
              </a:rPr>
              <a:t>Incluida en le Plan de Recuperación Transformación y Resiliencia. </a:t>
            </a:r>
            <a:r>
              <a:rPr lang="es-ES" sz="2600" b="1" dirty="0" smtClean="0">
                <a:solidFill>
                  <a:srgbClr val="7E002A"/>
                </a:solidFill>
              </a:rPr>
              <a:t>Reforma C3.R4.</a:t>
            </a:r>
          </a:p>
          <a:p>
            <a:pPr marL="285750" indent="-285750" algn="just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s-ES" sz="2600" dirty="0" smtClean="0">
                <a:solidFill>
                  <a:srgbClr val="7E002A"/>
                </a:solidFill>
              </a:rPr>
              <a:t>Tenemos </a:t>
            </a:r>
            <a:r>
              <a:rPr lang="es-ES" sz="2600" dirty="0">
                <a:solidFill>
                  <a:srgbClr val="7E002A"/>
                </a:solidFill>
              </a:rPr>
              <a:t>grandes retos por delante y son muchos los agentes que intervienen en el regadío</a:t>
            </a:r>
            <a:r>
              <a:rPr lang="es-ES" sz="2600" dirty="0" smtClean="0">
                <a:solidFill>
                  <a:srgbClr val="7E002A"/>
                </a:solidFill>
              </a:rPr>
              <a:t>.</a:t>
            </a:r>
            <a:endParaRPr lang="es-ES" sz="2600" dirty="0">
              <a:solidFill>
                <a:srgbClr val="7E002A"/>
              </a:solidFill>
            </a:endParaRPr>
          </a:p>
          <a:p>
            <a:pPr marL="742950" lvl="1" indent="-285750" algn="just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es-ES" sz="2600" dirty="0" smtClean="0">
              <a:solidFill>
                <a:srgbClr val="7E002A"/>
              </a:solidFill>
            </a:endParaRPr>
          </a:p>
          <a:p>
            <a:pPr marL="285750" indent="-285750" algn="just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endParaRPr lang="es-ES" sz="2600" dirty="0" smtClean="0">
              <a:solidFill>
                <a:srgbClr val="7E00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9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02609" y="2169991"/>
            <a:ext cx="8202304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i="1" dirty="0" smtClean="0">
                <a:solidFill>
                  <a:schemeClr val="accent6">
                    <a:lumMod val="50000"/>
                  </a:schemeClr>
                </a:solidFill>
              </a:rPr>
              <a:t>“Los </a:t>
            </a:r>
            <a:r>
              <a:rPr lang="es-ES" sz="3200" i="1" dirty="0">
                <a:solidFill>
                  <a:schemeClr val="accent6">
                    <a:lumMod val="50000"/>
                  </a:schemeClr>
                </a:solidFill>
              </a:rPr>
              <a:t>regadíos son la “</a:t>
            </a:r>
            <a:r>
              <a:rPr lang="es-ES" sz="3200" b="1" i="1" dirty="0">
                <a:solidFill>
                  <a:schemeClr val="accent6">
                    <a:lumMod val="50000"/>
                  </a:schemeClr>
                </a:solidFill>
              </a:rPr>
              <a:t>joya de la corona”</a:t>
            </a:r>
            <a:r>
              <a:rPr lang="es-ES" sz="3200" i="1" dirty="0">
                <a:solidFill>
                  <a:schemeClr val="accent6">
                    <a:lumMod val="50000"/>
                  </a:schemeClr>
                </a:solidFill>
              </a:rPr>
              <a:t> del sector agroalimentario español y son responsables, sin duda, de la pujanza del sector agroalimentario de nuestro </a:t>
            </a:r>
            <a:r>
              <a:rPr lang="es-ES" sz="3200" i="1" dirty="0" smtClean="0">
                <a:solidFill>
                  <a:schemeClr val="accent6">
                    <a:lumMod val="50000"/>
                  </a:schemeClr>
                </a:solidFill>
              </a:rPr>
              <a:t>país”.</a:t>
            </a:r>
            <a:endParaRPr lang="es-ES" sz="3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900149" y="5370395"/>
            <a:ext cx="6155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lnSpc>
                <a:spcPts val="5000"/>
              </a:lnSpc>
              <a:spcBef>
                <a:spcPts val="1200"/>
              </a:spcBef>
              <a:spcAft>
                <a:spcPts val="1200"/>
              </a:spcAft>
              <a:defRPr sz="3200" i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i="0" dirty="0"/>
              <a:t>Luis Planas </a:t>
            </a:r>
            <a:r>
              <a:rPr lang="es-ES" sz="2400" b="1" i="0" dirty="0" err="1"/>
              <a:t>Puchades</a:t>
            </a:r>
            <a:r>
              <a:rPr lang="es-ES" sz="2400" b="1" i="0" dirty="0"/>
              <a:t>.</a:t>
            </a: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i="0" dirty="0"/>
              <a:t>Ministro de Agricultura, Pesca y Alimentación.</a:t>
            </a:r>
          </a:p>
        </p:txBody>
      </p:sp>
    </p:spTree>
    <p:extLst>
      <p:ext uri="{BB962C8B-B14F-4D97-AF65-F5344CB8AC3E}">
        <p14:creationId xmlns:p14="http://schemas.microsoft.com/office/powerpoint/2010/main" val="12638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55161" y="1758193"/>
            <a:ext cx="8619898" cy="47703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dirty="0" smtClean="0"/>
              <a:t>OBSERVATORIO DE LA SOSTENIBILIDAD DEL REGADÍO</a:t>
            </a:r>
            <a:endParaRPr lang="es-ES" cap="none" dirty="0"/>
          </a:p>
        </p:txBody>
      </p:sp>
      <p:sp>
        <p:nvSpPr>
          <p:cNvPr id="3" name="CuadroTexto 2"/>
          <p:cNvSpPr txBox="1"/>
          <p:nvPr/>
        </p:nvSpPr>
        <p:spPr>
          <a:xfrm>
            <a:off x="255161" y="2522070"/>
            <a:ext cx="8619898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68288" lvl="0" indent="-268288" algn="just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400">
                <a:solidFill>
                  <a:srgbClr val="7E002A"/>
                </a:solidFill>
              </a:defRPr>
            </a:lvl1pPr>
          </a:lstStyle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es-ES" b="1" dirty="0" smtClean="0"/>
              <a:t>Plataforma </a:t>
            </a:r>
            <a:r>
              <a:rPr lang="es-ES" b="1" dirty="0" err="1"/>
              <a:t>on</a:t>
            </a:r>
            <a:r>
              <a:rPr lang="es-ES" b="1" dirty="0"/>
              <a:t> line de conocimiento </a:t>
            </a:r>
            <a:r>
              <a:rPr lang="es-ES" dirty="0"/>
              <a:t>y apoyo tecnológico al sector de la agricultura de regadío y </a:t>
            </a:r>
            <a:r>
              <a:rPr lang="es-ES" dirty="0" smtClean="0"/>
              <a:t>de información a </a:t>
            </a:r>
            <a:r>
              <a:rPr lang="es-ES" dirty="0"/>
              <a:t>la Mesa Nacional del Regadío. </a:t>
            </a:r>
          </a:p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es-ES" dirty="0" smtClean="0"/>
              <a:t>Estará </a:t>
            </a:r>
            <a:r>
              <a:rPr lang="es-ES" dirty="0"/>
              <a:t>gestionado por la </a:t>
            </a:r>
            <a:r>
              <a:rPr lang="es-ES" b="1" dirty="0"/>
              <a:t>SG de Regadíos, Caminos Naturales e Infraestructuras Rurales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0" r="6706"/>
          <a:stretch/>
        </p:blipFill>
        <p:spPr>
          <a:xfrm>
            <a:off x="7567771" y="4960471"/>
            <a:ext cx="1576229" cy="129390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55161" y="5047129"/>
            <a:ext cx="724531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68288" lvl="0" indent="-268288" algn="just">
              <a:lnSpc>
                <a:spcPts val="24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 sz="2400">
                <a:solidFill>
                  <a:srgbClr val="7E002A"/>
                </a:solidFill>
              </a:defRPr>
            </a:lvl1pPr>
          </a:lstStyle>
          <a:p>
            <a:pPr>
              <a:lnSpc>
                <a:spcPts val="2800"/>
              </a:lnSpc>
              <a:spcAft>
                <a:spcPts val="1200"/>
              </a:spcAft>
            </a:pPr>
            <a:r>
              <a:rPr lang="es-ES" dirty="0" smtClean="0"/>
              <a:t>Finalidad </a:t>
            </a:r>
            <a:r>
              <a:rPr lang="es-ES" dirty="0"/>
              <a:t>principal </a:t>
            </a:r>
            <a:r>
              <a:rPr lang="es-ES" dirty="0" smtClean="0"/>
              <a:t>informar </a:t>
            </a:r>
            <a:r>
              <a:rPr lang="es-ES" dirty="0"/>
              <a:t>sobre la evolución de los indicadores relativos a la </a:t>
            </a:r>
            <a:r>
              <a:rPr lang="es-ES" b="1" dirty="0"/>
              <a:t>sostenibilidad económica, social y medioambiental </a:t>
            </a:r>
            <a:r>
              <a:rPr lang="es-ES" dirty="0"/>
              <a:t>de la agricultura de </a:t>
            </a:r>
            <a:r>
              <a:rPr lang="es-ES" dirty="0" smtClean="0"/>
              <a:t>regadío, </a:t>
            </a:r>
            <a:r>
              <a:rPr lang="es-ES" dirty="0"/>
              <a:t>para contribuir a </a:t>
            </a:r>
            <a:r>
              <a:rPr lang="es-ES" b="1" dirty="0"/>
              <a:t> la transparencia </a:t>
            </a:r>
            <a:r>
              <a:rPr lang="es-ES" b="1" dirty="0" smtClean="0"/>
              <a:t>del sector</a:t>
            </a:r>
            <a:r>
              <a:rPr lang="es-ES" b="1" dirty="0"/>
              <a:t>.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255161" y="1020178"/>
            <a:ext cx="3495957" cy="400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lumMod val="40000"/>
                <a:lumOff val="60000"/>
                <a:alpha val="70000"/>
              </a:schemeClr>
            </a:glow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Gobernanza del regadío:</a:t>
            </a:r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9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sp>
        <p:nvSpPr>
          <p:cNvPr id="17" name="CuadroTexto 16"/>
          <p:cNvSpPr txBox="1"/>
          <p:nvPr/>
        </p:nvSpPr>
        <p:spPr>
          <a:xfrm>
            <a:off x="233082" y="1114004"/>
            <a:ext cx="8659906" cy="507813"/>
          </a:xfrm>
          <a:prstGeom prst="rect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sz="2400" dirty="0" smtClean="0"/>
              <a:t>CONCLUSIONES</a:t>
            </a:r>
            <a:endParaRPr lang="es-E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33082" y="1785008"/>
            <a:ext cx="8659906" cy="3447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medioambientales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cada vez más exigentes y debemos adaptarnos a esta realidad.</a:t>
            </a:r>
          </a:p>
          <a:p>
            <a:pPr marL="342900" indent="-3429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que tratar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estas nuevas exigencias no como una amenaza, sino como una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que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producir de una </a:t>
            </a:r>
            <a:r>
              <a:rPr lang="es-ES" sz="2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manera diferente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que prime la rentabilidad pero dando respuesta a lo que nos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exige la sociedad y la protección del medioambiente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3082" y="5395278"/>
            <a:ext cx="6621930" cy="12926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ts val="3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cambio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climático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provoca una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reducción </a:t>
            </a:r>
            <a:r>
              <a:rPr lang="es-ES" sz="2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los recursos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hídricos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Adaptación del regadío → PRINCIPAL RETO.</a:t>
            </a:r>
            <a:endParaRPr lang="es-ES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Seco, La Deshidratación, Sequía, Lágri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475" y="5395278"/>
            <a:ext cx="1917513" cy="12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3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sp>
        <p:nvSpPr>
          <p:cNvPr id="17" name="CuadroTexto 16"/>
          <p:cNvSpPr txBox="1"/>
          <p:nvPr/>
        </p:nvSpPr>
        <p:spPr>
          <a:xfrm>
            <a:off x="233082" y="1114004"/>
            <a:ext cx="8659906" cy="507813"/>
          </a:xfrm>
          <a:prstGeom prst="rect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sz="2400" dirty="0" smtClean="0"/>
              <a:t>CONCLUSIONES</a:t>
            </a:r>
            <a:endParaRPr lang="es-E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33082" y="1851868"/>
            <a:ext cx="8659906" cy="28058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pesar de las dificultades, tenemos el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conocimiento y la experiencia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suficiente para adaptarnos.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modernización del regadío debe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al buen estado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cuantitativo y cualitativo de los recursos hídricos.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2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 nos exige que el regadío ha de contribuir a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dañar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medio ambiente</a:t>
            </a:r>
            <a:r>
              <a:rPr lang="es-ES" sz="2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(principio DNSH)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3082" y="4750299"/>
            <a:ext cx="8659906" cy="20620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2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Comunidades de Regantes sois </a:t>
            </a: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esenciales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     compatibilizar el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regadío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conservación del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medioambiente.</a:t>
            </a:r>
          </a:p>
          <a:p>
            <a:pPr marL="342900" indent="-342900">
              <a:lnSpc>
                <a:spcPts val="28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s-ES" sz="23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Formación, digitalización, y buenas prácticas agrarias </a:t>
            </a:r>
            <a:r>
              <a:rPr lang="es-ES" sz="2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básicas.</a:t>
            </a:r>
          </a:p>
        </p:txBody>
      </p:sp>
    </p:spTree>
    <p:extLst>
      <p:ext uri="{BB962C8B-B14F-4D97-AF65-F5344CB8AC3E}">
        <p14:creationId xmlns:p14="http://schemas.microsoft.com/office/powerpoint/2010/main" val="354943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sp>
        <p:nvSpPr>
          <p:cNvPr id="17" name="CuadroTexto 16"/>
          <p:cNvSpPr txBox="1"/>
          <p:nvPr/>
        </p:nvSpPr>
        <p:spPr>
          <a:xfrm>
            <a:off x="233082" y="1114004"/>
            <a:ext cx="8659906" cy="507813"/>
          </a:xfrm>
          <a:prstGeom prst="rect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algn="just">
              <a:spcBef>
                <a:spcPts val="800"/>
              </a:spcBef>
              <a:spcAft>
                <a:spcPts val="800"/>
              </a:spcAft>
              <a:defRPr sz="2200" b="1" cap="all"/>
            </a:lvl1pPr>
          </a:lstStyle>
          <a:p>
            <a:pPr algn="ctr"/>
            <a:r>
              <a:rPr lang="es-ES" sz="2400" dirty="0" smtClean="0"/>
              <a:t>CONCLUSIONES</a:t>
            </a:r>
            <a:endParaRPr lang="es-E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292302" y="2623678"/>
            <a:ext cx="8600686" cy="1408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290276" indent="-290276" algn="just">
              <a:spcBef>
                <a:spcPts val="254"/>
              </a:spcBef>
              <a:spcAft>
                <a:spcPts val="254"/>
              </a:spcAft>
              <a:buAutoNum type="arabicPeriod"/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>
              <a:lnSpc>
                <a:spcPts val="27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s-ES" sz="2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llevar adelante todos estos retos necesitamos un </a:t>
            </a:r>
            <a:r>
              <a:rPr lang="es-ES" sz="23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gobernanza </a:t>
            </a:r>
            <a:r>
              <a:rPr lang="es-ES" sz="2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regadío.</a:t>
            </a:r>
          </a:p>
          <a:p>
            <a:pPr marL="342900" indent="-342900">
              <a:lnSpc>
                <a:spcPts val="2700"/>
              </a:lnSpc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 Nacional del Regadío</a:t>
            </a: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llenará este </a:t>
            </a:r>
            <a:r>
              <a:rPr lang="es-E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vacío.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15315" y="4321469"/>
            <a:ext cx="8659906" cy="23313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68571" bIns="68571" rtlCol="0" anchor="ctr">
            <a:spAutoFit/>
          </a:bodyPr>
          <a:lstStyle>
            <a:defPPr>
              <a:defRPr lang="es-ES"/>
            </a:defPPr>
            <a:lvl1pPr marL="342900" indent="-342900" algn="just">
              <a:lnSpc>
                <a:spcPts val="28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 sz="2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700"/>
              </a:lnSpc>
              <a:spcBef>
                <a:spcPts val="900"/>
              </a:spcBef>
              <a:spcAft>
                <a:spcPts val="900"/>
              </a:spcAft>
            </a:pPr>
            <a:r>
              <a:rPr lang="es-ES" b="1" dirty="0" smtClean="0"/>
              <a:t>Observatorio </a:t>
            </a:r>
            <a:r>
              <a:rPr lang="es-ES" b="1" dirty="0"/>
              <a:t>de la sostenibilidad del Regadío: </a:t>
            </a:r>
            <a:r>
              <a:rPr lang="es-ES" dirty="0" smtClean="0"/>
              <a:t>información </a:t>
            </a:r>
            <a:r>
              <a:rPr lang="es-ES" dirty="0"/>
              <a:t>relevante </a:t>
            </a:r>
            <a:r>
              <a:rPr lang="es-ES" dirty="0" smtClean="0"/>
              <a:t>que dará </a:t>
            </a:r>
            <a:r>
              <a:rPr lang="es-ES" b="1" dirty="0" smtClean="0"/>
              <a:t>transparencia del sector</a:t>
            </a:r>
            <a:r>
              <a:rPr lang="es-ES" dirty="0" smtClean="0"/>
              <a:t>: indicadores sociales</a:t>
            </a:r>
            <a:r>
              <a:rPr lang="es-ES" dirty="0"/>
              <a:t>, ambientales y </a:t>
            </a:r>
            <a:r>
              <a:rPr lang="es-ES" dirty="0" smtClean="0"/>
              <a:t>económicos del regadío.</a:t>
            </a:r>
          </a:p>
          <a:p>
            <a:pPr marL="0" indent="0">
              <a:lnSpc>
                <a:spcPts val="27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-ES" dirty="0" smtClean="0"/>
              <a:t>	</a:t>
            </a:r>
            <a:r>
              <a:rPr lang="es-ES" b="1" dirty="0" smtClean="0"/>
              <a:t>PRODUCIR MAS CON MENOS PERO MEJOR.</a:t>
            </a:r>
          </a:p>
          <a:p>
            <a:pPr>
              <a:lnSpc>
                <a:spcPts val="2700"/>
              </a:lnSpc>
              <a:spcBef>
                <a:spcPts val="900"/>
              </a:spcBef>
              <a:spcAft>
                <a:spcPts val="900"/>
              </a:spcAft>
            </a:pPr>
            <a:endParaRPr lang="es-ES" dirty="0"/>
          </a:p>
        </p:txBody>
      </p:sp>
      <p:pic>
        <p:nvPicPr>
          <p:cNvPr id="6" name="Picture 2" descr="Habitación, Conferencia, Sill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035" y="1658303"/>
            <a:ext cx="1490186" cy="99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33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Barreras Vegetales contra la Erosión | cienciacebas's Blog"/>
          <p:cNvSpPr>
            <a:spLocks noChangeAspect="1" noChangeArrowheads="1"/>
          </p:cNvSpPr>
          <p:nvPr/>
        </p:nvSpPr>
        <p:spPr bwMode="auto">
          <a:xfrm>
            <a:off x="98778" y="791230"/>
            <a:ext cx="193524" cy="19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8057" tIns="29029" rIns="58057" bIns="29029" numCol="1" anchor="t" anchorCtr="0" compatLnSpc="1">
            <a:prstTxWarp prst="textNoShape">
              <a:avLst/>
            </a:prstTxWarp>
          </a:bodyPr>
          <a:lstStyle/>
          <a:p>
            <a:endParaRPr lang="es-ES" sz="1143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702"/>
            <a:ext cx="9143999" cy="587324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533586" y="4687722"/>
            <a:ext cx="2610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A50021"/>
                </a:solidFill>
                <a:latin typeface="Arial Black" panose="020B0A04020102020204" pitchFamily="34" charset="0"/>
              </a:rPr>
              <a:t>GRACIAS</a:t>
            </a:r>
            <a:endParaRPr lang="es-ES" sz="3600" b="1" dirty="0">
              <a:solidFill>
                <a:srgbClr val="A5002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6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73" y="857051"/>
            <a:ext cx="8950140" cy="565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9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80357" y="2067882"/>
            <a:ext cx="8570102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8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sólo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23% de la superficie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cultivo genera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65% de la producción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final agrícola. </a:t>
            </a:r>
          </a:p>
          <a:p>
            <a:pPr marL="285750" indent="-285750" algn="just">
              <a:lnSpc>
                <a:spcPts val="28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valor representa unos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20.000 M€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los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30.000 M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totales de la producción final agrícola.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80357" y="4114798"/>
            <a:ext cx="413916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285750" indent="-285750" algn="just">
              <a:lnSpc>
                <a:spcPts val="28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3200"/>
              </a:lnSpc>
            </a:pPr>
            <a:r>
              <a:rPr lang="es-ES" dirty="0"/>
              <a:t>El regadío produce los alimentos de </a:t>
            </a:r>
            <a:r>
              <a:rPr lang="es-ES" b="1" dirty="0"/>
              <a:t>mayor valor </a:t>
            </a:r>
            <a:r>
              <a:rPr lang="es-ES" b="1" dirty="0" smtClean="0"/>
              <a:t>añadido,</a:t>
            </a:r>
            <a:r>
              <a:rPr lang="es-ES" dirty="0" smtClean="0"/>
              <a:t> </a:t>
            </a:r>
            <a:r>
              <a:rPr lang="es-ES" dirty="0"/>
              <a:t>que contribuyen al saldo exportador positivo de España.</a:t>
            </a:r>
          </a:p>
        </p:txBody>
      </p:sp>
      <p:pic>
        <p:nvPicPr>
          <p:cNvPr id="6146" name="Picture 2" descr="Campo De Fresas, Erdbeerkultur, Cubier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937" y="3904282"/>
            <a:ext cx="4508584" cy="258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1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>
            <p:extLst>
              <p:ext uri="{D42A27DB-BD31-4B8C-83A1-F6EECF244321}">
                <p14:modId xmlns:p14="http://schemas.microsoft.com/office/powerpoint/2010/main" val="2068181381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6988" y="1771650"/>
            <a:ext cx="5170487" cy="2635250"/>
          </a:xfrm>
          <a:prstGeom prst="rect">
            <a:avLst/>
          </a:prstGeom>
        </p:spPr>
      </p:pic>
      <p:pic>
        <p:nvPicPr>
          <p:cNvPr id="5" name="Imagen 4"/>
          <p:cNvPicPr/>
          <p:nvPr>
            <p:extLst>
              <p:ext uri="{D42A27DB-BD31-4B8C-83A1-F6EECF244321}">
                <p14:modId xmlns:p14="http://schemas.microsoft.com/office/powerpoint/2010/main" val="302477383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88810" y="4041832"/>
            <a:ext cx="3535197" cy="2699726"/>
          </a:xfrm>
          <a:prstGeom prst="rect">
            <a:avLst/>
          </a:prstGeom>
        </p:spPr>
      </p:pic>
      <p:pic>
        <p:nvPicPr>
          <p:cNvPr id="3074" name="Picture 2" descr="Montañas, Paisaje, Aspersores, Árb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55" y="4435522"/>
            <a:ext cx="3600131" cy="232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media.istockphoto.com/photos/drip-irrigation-picture-id653947020?b=1&amp;k=20&amp;m=653947020&amp;s=170667a&amp;w=0&amp;h=7It2TbUeSTHDGcM4xgSW85iV0clSGEPhMGCxqLo0dw0=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28" y="1761363"/>
            <a:ext cx="3301866" cy="219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3023" y="4365223"/>
            <a:ext cx="139207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ESYRCE. 2020</a:t>
            </a: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388810" y="6708507"/>
            <a:ext cx="139207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ESYRCE. 2020</a:t>
            </a: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4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54099" y="1694256"/>
            <a:ext cx="8570102" cy="2451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MAPA y CCAA han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modernizado y transformado</a:t>
            </a: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regadíos por un valor total </a:t>
            </a: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3.800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M€.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pesar de todo ello, en España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quedan pendientes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aproximadamente 780.000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ha.</a:t>
            </a:r>
          </a:p>
          <a:p>
            <a:pPr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4.3.3.2 (2) COMUNIDADES DE REGANTES 0 (balsa EL Puntal)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3"/>
          <a:stretch/>
        </p:blipFill>
        <p:spPr>
          <a:xfrm>
            <a:off x="1519083" y="4006645"/>
            <a:ext cx="5392994" cy="261538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730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>
            <p:extLst>
              <p:ext uri="{D42A27DB-BD31-4B8C-83A1-F6EECF244321}">
                <p14:modId xmlns:p14="http://schemas.microsoft.com/office/powerpoint/2010/main" val="3836813723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74688" y="1790700"/>
            <a:ext cx="3305175" cy="2347913"/>
          </a:xfrm>
          <a:prstGeom prst="rect">
            <a:avLst/>
          </a:prstGeom>
        </p:spPr>
      </p:pic>
      <p:pic>
        <p:nvPicPr>
          <p:cNvPr id="7" name="Imagen 6"/>
          <p:cNvPicPr/>
          <p:nvPr>
            <p:extLst>
              <p:ext uri="{D42A27DB-BD31-4B8C-83A1-F6EECF244321}">
                <p14:modId xmlns:p14="http://schemas.microsoft.com/office/powerpoint/2010/main" val="139863775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6254" y="4149793"/>
            <a:ext cx="4027488" cy="2644775"/>
          </a:xfrm>
          <a:prstGeom prst="rect">
            <a:avLst/>
          </a:prstGeom>
        </p:spPr>
      </p:pic>
      <p:pic>
        <p:nvPicPr>
          <p:cNvPr id="5126" name="Picture 6" descr="planta de tratamiento de aguas residuales urbanas modernas. - depuradora fotografías e imágenes de 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908" y="1753097"/>
            <a:ext cx="3286191" cy="218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625539" y="3984022"/>
            <a:ext cx="29014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ES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INE.Encuesta</a:t>
            </a:r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600" dirty="0">
                <a:latin typeface="Arial" panose="020B0604020202020204" pitchFamily="34" charset="0"/>
                <a:cs typeface="Arial" panose="020B0604020202020204" pitchFamily="34" charset="0"/>
              </a:rPr>
              <a:t>sobre el uso del agua en el sector </a:t>
            </a:r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agrario. 2000-2018</a:t>
            </a: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181088" y="6609902"/>
            <a:ext cx="290227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Estudio nacional de suministro de agua potable y saneamiento</a:t>
            </a: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2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>
            <p:extLst>
              <p:ext uri="{D42A27DB-BD31-4B8C-83A1-F6EECF244321}">
                <p14:modId xmlns:p14="http://schemas.microsoft.com/office/powerpoint/2010/main" val="414095378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11125" y="1935163"/>
            <a:ext cx="5791965" cy="362902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11125" y="5564188"/>
            <a:ext cx="44559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FUENTE: </a:t>
            </a:r>
            <a:r>
              <a:rPr lang="es-ES" sz="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INE.Encuesta</a:t>
            </a:r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600" dirty="0">
                <a:latin typeface="Arial" panose="020B0604020202020204" pitchFamily="34" charset="0"/>
                <a:cs typeface="Arial" panose="020B0604020202020204" pitchFamily="34" charset="0"/>
              </a:rPr>
              <a:t>sobre el uso del agua en el sector </a:t>
            </a:r>
            <a:r>
              <a:rPr lang="es-ES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agrario. 2000-2018. ESYRCE.2020</a:t>
            </a:r>
            <a:endParaRPr lang="es-ES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549" y="1908223"/>
            <a:ext cx="3125036" cy="204116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549" y="4121623"/>
            <a:ext cx="3075298" cy="230647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96106" y="1108890"/>
            <a:ext cx="5606984" cy="461665"/>
          </a:xfrm>
          <a:prstGeom prst="rect">
            <a:avLst/>
          </a:prstGeom>
          <a:solidFill>
            <a:srgbClr val="5B9BD5"/>
          </a:solidFill>
          <a:effectLst>
            <a:glow rad="101600">
              <a:srgbClr val="5B9BD5">
                <a:alpha val="40000"/>
              </a:srgbClr>
            </a:glow>
            <a:outerShdw blurRad="25400" dist="50800" dir="5400000" algn="ctr" rotWithShape="0">
              <a:srgbClr val="5B9BD5"/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regadío español. Un caso de éxito: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1933</TotalTime>
  <Words>2256</Words>
  <Application>Microsoft Office PowerPoint</Application>
  <PresentationFormat>Presentación en pantalla (4:3)</PresentationFormat>
  <Paragraphs>231</Paragraphs>
  <Slides>34</Slides>
  <Notes>34</Notes>
  <HiddenSlides>2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Open Sans</vt:lpstr>
      <vt:lpstr>Wingdings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Pascual Sánchez, Joaquin</dc:creator>
  <cp:lastModifiedBy>Clemente Martinez, Cristina</cp:lastModifiedBy>
  <cp:revision>203</cp:revision>
  <cp:lastPrinted>2022-05-30T07:32:33Z</cp:lastPrinted>
  <dcterms:created xsi:type="dcterms:W3CDTF">2022-03-08T18:57:20Z</dcterms:created>
  <dcterms:modified xsi:type="dcterms:W3CDTF">2022-05-30T08:08:06Z</dcterms:modified>
</cp:coreProperties>
</file>